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sldIdLst>
    <p:sldId id="256" r:id="rId2"/>
    <p:sldId id="260" r:id="rId3"/>
    <p:sldId id="279" r:id="rId4"/>
    <p:sldId id="259" r:id="rId5"/>
    <p:sldId id="292" r:id="rId6"/>
    <p:sldId id="281" r:id="rId7"/>
    <p:sldId id="263" r:id="rId8"/>
    <p:sldId id="270" r:id="rId9"/>
    <p:sldId id="286" r:id="rId10"/>
    <p:sldId id="291" r:id="rId11"/>
    <p:sldId id="272" r:id="rId12"/>
    <p:sldId id="283" r:id="rId1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9pPr>
  </p:defaultTextStyle>
  <p:extLst>
    <p:ext uri="{521415D9-36F7-43E2-AB2F-B90AF26B5E84}">
      <p14:sectionLst xmlns:p14="http://schemas.microsoft.com/office/powerpoint/2010/main">
        <p14:section name="Default Section" id="{E37D6026-CA44-4E27-8185-3FC03204D195}">
          <p14:sldIdLst>
            <p14:sldId id="256"/>
            <p14:sldId id="260"/>
            <p14:sldId id="279"/>
            <p14:sldId id="259"/>
            <p14:sldId id="292"/>
            <p14:sldId id="281"/>
            <p14:sldId id="263"/>
            <p14:sldId id="270"/>
            <p14:sldId id="286"/>
            <p14:sldId id="291"/>
            <p14:sldId id="272"/>
            <p14:sldId id="283"/>
          </p14:sldIdLst>
        </p14:section>
        <p14:section name="Extra slides" id="{406EF1B8-07EE-409B-A5DF-994EAFF8D2E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6464"/>
    <a:srgbClr val="717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9" autoAdjust="0"/>
    <p:restoredTop sz="92563" autoAdjust="0"/>
  </p:normalViewPr>
  <p:slideViewPr>
    <p:cSldViewPr>
      <p:cViewPr varScale="1">
        <p:scale>
          <a:sx n="102" d="100"/>
          <a:sy n="102" d="100"/>
        </p:scale>
        <p:origin x="1170" y="11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8A2D27D-FA25-4A23-9FDB-F14E5DBAFD9B}" type="datetimeFigureOut">
              <a:rPr lang="en-GB"/>
              <a:pPr>
                <a:defRPr/>
              </a:pPr>
              <a:t>11/06/2025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052E4C8B-808E-40C4-B08E-7DDF2640007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IP - </a:t>
            </a:r>
            <a:r>
              <a:rPr lang="en-GB" altLang="en-US" sz="2400" dirty="0"/>
              <a:t>Household Panel in GB, </a:t>
            </a:r>
            <a:r>
              <a:rPr lang="en-GB" altLang="en-US" sz="1200" dirty="0"/>
              <a:t>all adults aged 15+ interviewed annually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t>6,712 Innovation Panel sample members across waves 1 – 16 who completed at least one annual interview.</a:t>
            </a:r>
            <a:endParaRPr lang="en-GB" dirty="0"/>
          </a:p>
          <a:p>
            <a:r>
              <a:rPr lang="en-GB" dirty="0"/>
              <a:t>Sea Hero Quest cannot be used in current analysis as dropout observation period data has not been released yet (wave 17). </a:t>
            </a:r>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2</a:t>
            </a:fld>
            <a:endParaRPr lang="en-GB" altLang="en-US"/>
          </a:p>
        </p:txBody>
      </p:sp>
    </p:spTree>
    <p:extLst>
      <p:ext uri="{BB962C8B-B14F-4D97-AF65-F5344CB8AC3E}">
        <p14:creationId xmlns:p14="http://schemas.microsoft.com/office/powerpoint/2010/main" val="2666311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Apart from marriage in which unmarried </a:t>
            </a:r>
            <a:r>
              <a:rPr lang="en-US" dirty="0" err="1"/>
              <a:t>panellist</a:t>
            </a:r>
            <a:r>
              <a:rPr lang="en-US" dirty="0"/>
              <a:t> were more likely to not dropout when invited to an additional task compared to married. </a:t>
            </a:r>
            <a:endParaRPr lang="en-GB" dirty="0"/>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11</a:t>
            </a:fld>
            <a:endParaRPr lang="en-GB" altLang="en-US"/>
          </a:p>
        </p:txBody>
      </p:sp>
    </p:spTree>
    <p:extLst>
      <p:ext uri="{BB962C8B-B14F-4D97-AF65-F5344CB8AC3E}">
        <p14:creationId xmlns:p14="http://schemas.microsoft.com/office/powerpoint/2010/main" val="4072388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12</a:t>
            </a:fld>
            <a:endParaRPr lang="en-GB" altLang="en-US"/>
          </a:p>
        </p:txBody>
      </p:sp>
    </p:spTree>
    <p:extLst>
      <p:ext uri="{BB962C8B-B14F-4D97-AF65-F5344CB8AC3E}">
        <p14:creationId xmlns:p14="http://schemas.microsoft.com/office/powerpoint/2010/main" val="1750312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3</a:t>
            </a:fld>
            <a:endParaRPr lang="en-GB" altLang="en-US"/>
          </a:p>
        </p:txBody>
      </p:sp>
    </p:spTree>
    <p:extLst>
      <p:ext uri="{BB962C8B-B14F-4D97-AF65-F5344CB8AC3E}">
        <p14:creationId xmlns:p14="http://schemas.microsoft.com/office/powerpoint/2010/main" val="1976746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 found that additional tasks may be detrimental to survey panels, we know want to which additional tasks cause this non-response and dropout and which people we are losing from this.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t>6,712 Innovation Panel sample members across waves 1 – 16 who completed at least one annual interview.</a:t>
            </a:r>
          </a:p>
          <a:p>
            <a:endParaRPr lang="en-GB" dirty="0"/>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4</a:t>
            </a:fld>
            <a:endParaRPr lang="en-GB" altLang="en-US"/>
          </a:p>
        </p:txBody>
      </p:sp>
    </p:spTree>
    <p:extLst>
      <p:ext uri="{BB962C8B-B14F-4D97-AF65-F5344CB8AC3E}">
        <p14:creationId xmlns:p14="http://schemas.microsoft.com/office/powerpoint/2010/main" val="3581236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6CCF5-C294-86B2-B844-9564B93C13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092A2C-872A-B08E-AA14-23C5DE62B2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542936-3F00-5241-213F-1EFAE4C06DB8}"/>
              </a:ext>
            </a:extLst>
          </p:cNvPr>
          <p:cNvSpPr>
            <a:spLocks noGrp="1"/>
          </p:cNvSpPr>
          <p:nvPr>
            <p:ph type="body" idx="1"/>
          </p:nvPr>
        </p:nvSpPr>
        <p:spPr/>
        <p:txBody>
          <a:bodyPr/>
          <a:lstStyle/>
          <a:p>
            <a:r>
              <a:rPr lang="en-US" dirty="0"/>
              <a:t>Duration and dropout not linear.</a:t>
            </a:r>
            <a:endParaRPr lang="en-GB" dirty="0"/>
          </a:p>
        </p:txBody>
      </p:sp>
      <p:sp>
        <p:nvSpPr>
          <p:cNvPr id="4" name="Slide Number Placeholder 3">
            <a:extLst>
              <a:ext uri="{FF2B5EF4-FFF2-40B4-BE49-F238E27FC236}">
                <a16:creationId xmlns:a16="http://schemas.microsoft.com/office/drawing/2014/main" id="{A2E180F7-2A21-E0D8-849B-5280C74A3D22}"/>
              </a:ext>
            </a:extLst>
          </p:cNvPr>
          <p:cNvSpPr>
            <a:spLocks noGrp="1"/>
          </p:cNvSpPr>
          <p:nvPr>
            <p:ph type="sldNum" sz="quarter" idx="10"/>
          </p:nvPr>
        </p:nvSpPr>
        <p:spPr/>
        <p:txBody>
          <a:bodyPr/>
          <a:lstStyle/>
          <a:p>
            <a:pPr>
              <a:defRPr/>
            </a:pPr>
            <a:fld id="{052E4C8B-808E-40C4-B08E-7DDF26400079}" type="slidenum">
              <a:rPr lang="en-GB" altLang="en-US" smtClean="0"/>
              <a:pPr>
                <a:defRPr/>
              </a:pPr>
              <a:t>5</a:t>
            </a:fld>
            <a:endParaRPr lang="en-GB" altLang="en-US"/>
          </a:p>
        </p:txBody>
      </p:sp>
    </p:spTree>
    <p:extLst>
      <p:ext uri="{BB962C8B-B14F-4D97-AF65-F5344CB8AC3E}">
        <p14:creationId xmlns:p14="http://schemas.microsoft.com/office/powerpoint/2010/main" val="3866900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LPM results broadly similar to results from </a:t>
            </a:r>
            <a:r>
              <a:rPr lang="en-US"/>
              <a:t>survival analysis</a:t>
            </a:r>
            <a:endParaRPr lang="en-GB" dirty="0"/>
          </a:p>
        </p:txBody>
      </p:sp>
      <p:sp>
        <p:nvSpPr>
          <p:cNvPr id="4" name="Slide Number Placeholder 3"/>
          <p:cNvSpPr>
            <a:spLocks noGrp="1"/>
          </p:cNvSpPr>
          <p:nvPr>
            <p:ph type="sldNum" sz="quarter" idx="5"/>
          </p:nvPr>
        </p:nvSpPr>
        <p:spPr/>
        <p:txBody>
          <a:bodyPr/>
          <a:lstStyle/>
          <a:p>
            <a:pPr>
              <a:defRPr/>
            </a:pPr>
            <a:fld id="{052E4C8B-808E-40C4-B08E-7DDF26400079}" type="slidenum">
              <a:rPr lang="en-GB" altLang="en-US" smtClean="0"/>
              <a:pPr>
                <a:defRPr/>
              </a:pPr>
              <a:t>6</a:t>
            </a:fld>
            <a:endParaRPr lang="en-GB" altLang="en-US"/>
          </a:p>
        </p:txBody>
      </p:sp>
    </p:spTree>
    <p:extLst>
      <p:ext uri="{BB962C8B-B14F-4D97-AF65-F5344CB8AC3E}">
        <p14:creationId xmlns:p14="http://schemas.microsoft.com/office/powerpoint/2010/main" val="759838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Hazard ratio above 1 = higher hazard of dropping out of the panel.</a:t>
            </a:r>
          </a:p>
          <a:p>
            <a:r>
              <a:rPr lang="en-US" sz="1200" dirty="0"/>
              <a:t>Standard error adjusted for clustering in individuals (</a:t>
            </a:r>
            <a:r>
              <a:rPr lang="en-US" sz="1200" dirty="0" err="1"/>
              <a:t>pidp</a:t>
            </a:r>
            <a:r>
              <a:rPr lang="en-US" sz="1200" dirty="0"/>
              <a:t>).</a:t>
            </a:r>
          </a:p>
          <a:p>
            <a:r>
              <a:rPr lang="en-US" sz="1200" dirty="0"/>
              <a:t>Robustness check – linear probability models regressing the probability of dropout for each wave on the additional task invitations from the previous wave found broadly similar results. </a:t>
            </a:r>
          </a:p>
          <a:p>
            <a:endParaRPr lang="en-GB" dirty="0"/>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7</a:t>
            </a:fld>
            <a:endParaRPr lang="en-GB" altLang="en-US"/>
          </a:p>
        </p:txBody>
      </p:sp>
    </p:spTree>
    <p:extLst>
      <p:ext uri="{BB962C8B-B14F-4D97-AF65-F5344CB8AC3E}">
        <p14:creationId xmlns:p14="http://schemas.microsoft.com/office/powerpoint/2010/main" val="2998851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52E4C8B-808E-40C4-B08E-7DDF26400079}" type="slidenum">
              <a:rPr lang="en-GB" altLang="en-US" smtClean="0"/>
              <a:pPr>
                <a:defRPr/>
              </a:pPr>
              <a:t>8</a:t>
            </a:fld>
            <a:endParaRPr lang="en-GB" altLang="en-US"/>
          </a:p>
        </p:txBody>
      </p:sp>
    </p:spTree>
    <p:extLst>
      <p:ext uri="{BB962C8B-B14F-4D97-AF65-F5344CB8AC3E}">
        <p14:creationId xmlns:p14="http://schemas.microsoft.com/office/powerpoint/2010/main" val="3512621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B080B-FBA3-106C-3F03-DA668D9C1F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483BAF-751E-C579-7AEC-224A994D97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592219D-B0DA-ADC6-05F8-0779D63A73E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ADCE1B3-08E7-41AB-BDAE-644DCB9BC7BD}"/>
              </a:ext>
            </a:extLst>
          </p:cNvPr>
          <p:cNvSpPr>
            <a:spLocks noGrp="1"/>
          </p:cNvSpPr>
          <p:nvPr>
            <p:ph type="sldNum" sz="quarter" idx="10"/>
          </p:nvPr>
        </p:nvSpPr>
        <p:spPr/>
        <p:txBody>
          <a:bodyPr/>
          <a:lstStyle/>
          <a:p>
            <a:pPr>
              <a:defRPr/>
            </a:pPr>
            <a:fld id="{052E4C8B-808E-40C4-B08E-7DDF26400079}" type="slidenum">
              <a:rPr lang="en-GB" altLang="en-US" smtClean="0"/>
              <a:pPr>
                <a:defRPr/>
              </a:pPr>
              <a:t>9</a:t>
            </a:fld>
            <a:endParaRPr lang="en-GB" altLang="en-US"/>
          </a:p>
        </p:txBody>
      </p:sp>
    </p:spTree>
    <p:extLst>
      <p:ext uri="{BB962C8B-B14F-4D97-AF65-F5344CB8AC3E}">
        <p14:creationId xmlns:p14="http://schemas.microsoft.com/office/powerpoint/2010/main" val="802345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2E44B-A929-116F-B28C-61F2B104C4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83A3B6-6A2B-4A8E-FC5F-AE0BAEF47B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C97B01-F961-39AB-65B0-94B7EED37276}"/>
              </a:ext>
            </a:extLst>
          </p:cNvPr>
          <p:cNvSpPr>
            <a:spLocks noGrp="1"/>
          </p:cNvSpPr>
          <p:nvPr>
            <p:ph type="body" idx="1"/>
          </p:nvPr>
        </p:nvSpPr>
        <p:spPr/>
        <p:txBody>
          <a:bodyPr/>
          <a:lstStyle/>
          <a:p>
            <a:r>
              <a:rPr lang="en-US" sz="1200" u="none" strike="noStrike" dirty="0">
                <a:effectLst/>
              </a:rPr>
              <a:t>Additional tasks invitations effect on underrepresentation: effect stated if there was at least one additional task with a significant diff-in-diff. </a:t>
            </a:r>
            <a:endParaRPr lang="en-GB" dirty="0"/>
          </a:p>
        </p:txBody>
      </p:sp>
      <p:sp>
        <p:nvSpPr>
          <p:cNvPr id="4" name="Slide Number Placeholder 3">
            <a:extLst>
              <a:ext uri="{FF2B5EF4-FFF2-40B4-BE49-F238E27FC236}">
                <a16:creationId xmlns:a16="http://schemas.microsoft.com/office/drawing/2014/main" id="{FB73450C-DAE1-701E-38FE-77285E3D7053}"/>
              </a:ext>
            </a:extLst>
          </p:cNvPr>
          <p:cNvSpPr>
            <a:spLocks noGrp="1"/>
          </p:cNvSpPr>
          <p:nvPr>
            <p:ph type="sldNum" sz="quarter" idx="10"/>
          </p:nvPr>
        </p:nvSpPr>
        <p:spPr/>
        <p:txBody>
          <a:bodyPr/>
          <a:lstStyle/>
          <a:p>
            <a:pPr>
              <a:defRPr/>
            </a:pPr>
            <a:fld id="{052E4C8B-808E-40C4-B08E-7DDF26400079}" type="slidenum">
              <a:rPr lang="en-GB" altLang="en-US" smtClean="0"/>
              <a:pPr>
                <a:defRPr/>
              </a:pPr>
              <a:t>10</a:t>
            </a:fld>
            <a:endParaRPr lang="en-GB" altLang="en-US"/>
          </a:p>
        </p:txBody>
      </p:sp>
    </p:spTree>
    <p:extLst>
      <p:ext uri="{BB962C8B-B14F-4D97-AF65-F5344CB8AC3E}">
        <p14:creationId xmlns:p14="http://schemas.microsoft.com/office/powerpoint/2010/main" val="27647770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4" descr="Powerpoint_title_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8"/>
            <a:ext cx="12193588" cy="685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descr="Understanding Society" title="Understanding Society logo"/>
          <p:cNvPicPr>
            <a:picLocks noChangeAspect="1" noChangeArrowheads="1"/>
          </p:cNvPicPr>
          <p:nvPr userDrawn="1"/>
        </p:nvPicPr>
        <p:blipFill>
          <a:blip r:embed="rId3"/>
          <a:srcRect/>
          <a:stretch>
            <a:fillRect/>
          </a:stretch>
        </p:blipFill>
        <p:spPr bwMode="auto">
          <a:xfrm>
            <a:off x="368300" y="88900"/>
            <a:ext cx="4964156" cy="2116958"/>
          </a:xfrm>
          <a:prstGeom prst="rect">
            <a:avLst/>
          </a:prstGeom>
          <a:noFill/>
          <a:ln>
            <a:noFill/>
          </a:ln>
        </p:spPr>
      </p:pic>
      <p:sp>
        <p:nvSpPr>
          <p:cNvPr id="5" name="TextBox 4"/>
          <p:cNvSpPr txBox="1">
            <a:spLocks noChangeArrowheads="1"/>
          </p:cNvSpPr>
          <p:nvPr userDrawn="1"/>
        </p:nvSpPr>
        <p:spPr bwMode="auto">
          <a:xfrm>
            <a:off x="0" y="6459538"/>
            <a:ext cx="6959600" cy="400050"/>
          </a:xfrm>
          <a:prstGeom prst="rect">
            <a:avLst/>
          </a:prstGeom>
          <a:noFill/>
          <a:ln>
            <a:noFill/>
          </a:ln>
        </p:spPr>
        <p:txBody>
          <a:bodyPr>
            <a:spAutoFit/>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 charset="-128"/>
              </a:defRPr>
            </a:lvl9pPr>
          </a:lstStyle>
          <a:p>
            <a:pPr>
              <a:defRPr/>
            </a:pPr>
            <a:r>
              <a:rPr lang="en-GB" altLang="en-US" sz="1000" dirty="0">
                <a:solidFill>
                  <a:srgbClr val="717074"/>
                </a:solidFill>
                <a:cs typeface="Arial" charset="0"/>
              </a:rPr>
              <a:t>An initiative by the Economic and Social Research Council, with scientific leadership by the Institute for Social and Economic Research, University of Essex, and survey delivery by NatCen Social Research and Kantar Public</a:t>
            </a:r>
          </a:p>
        </p:txBody>
      </p:sp>
      <p:pic>
        <p:nvPicPr>
          <p:cNvPr id="6" name="Picture 5" descr="ESRC logo" title="Essex University logo"/>
          <p:cNvPicPr>
            <a:picLocks noChangeAspect="1"/>
          </p:cNvPicPr>
          <p:nvPr userDrawn="1"/>
        </p:nvPicPr>
        <p:blipFill>
          <a:blip r:embed="rId4"/>
          <a:srcRect/>
          <a:stretch>
            <a:fillRect/>
          </a:stretch>
        </p:blipFill>
        <p:spPr bwMode="auto">
          <a:xfrm>
            <a:off x="139700" y="5645150"/>
            <a:ext cx="1852613" cy="820738"/>
          </a:xfrm>
          <a:prstGeom prst="rect">
            <a:avLst/>
          </a:prstGeom>
          <a:noFill/>
          <a:ln>
            <a:noFill/>
          </a:ln>
        </p:spPr>
      </p:pic>
      <p:pic>
        <p:nvPicPr>
          <p:cNvPr id="7" name="Picture 6" descr="ISER logo" title="ISER logo"/>
          <p:cNvPicPr>
            <a:picLocks noChangeAspect="1"/>
          </p:cNvPicPr>
          <p:nvPr userDrawn="1"/>
        </p:nvPicPr>
        <p:blipFill>
          <a:blip r:embed="rId5"/>
          <a:srcRect/>
          <a:stretch>
            <a:fillRect/>
          </a:stretch>
        </p:blipFill>
        <p:spPr bwMode="auto">
          <a:xfrm>
            <a:off x="2662238" y="5735638"/>
            <a:ext cx="755650" cy="635000"/>
          </a:xfrm>
          <a:prstGeom prst="rect">
            <a:avLst/>
          </a:prstGeom>
          <a:noFill/>
          <a:ln>
            <a:noFill/>
          </a:ln>
        </p:spPr>
      </p:pic>
      <p:pic>
        <p:nvPicPr>
          <p:cNvPr id="8" name="Picture 7" descr="UKRI and ESRC logo" title="UKRI and ESRC logo"/>
          <p:cNvPicPr>
            <a:picLocks noChangeAspect="1"/>
          </p:cNvPicPr>
          <p:nvPr userDrawn="1"/>
        </p:nvPicPr>
        <p:blipFill>
          <a:blip r:embed="rId6"/>
          <a:srcRect/>
          <a:stretch>
            <a:fillRect/>
          </a:stretch>
        </p:blipFill>
        <p:spPr bwMode="auto">
          <a:xfrm>
            <a:off x="4440238" y="5749925"/>
            <a:ext cx="2376487" cy="604838"/>
          </a:xfrm>
          <a:prstGeom prst="rect">
            <a:avLst/>
          </a:prstGeom>
          <a:noFill/>
          <a:ln>
            <a:noFill/>
          </a:ln>
        </p:spPr>
      </p:pic>
      <p:sp>
        <p:nvSpPr>
          <p:cNvPr id="7171" name="Rectangle 3"/>
          <p:cNvSpPr>
            <a:spLocks noGrp="1" noChangeArrowheads="1"/>
          </p:cNvSpPr>
          <p:nvPr>
            <p:ph type="ctrTitle"/>
          </p:nvPr>
        </p:nvSpPr>
        <p:spPr>
          <a:xfrm>
            <a:off x="369007" y="2293999"/>
            <a:ext cx="10239495" cy="1066800"/>
          </a:xfrm>
        </p:spPr>
        <p:txBody>
          <a:bodyPr/>
          <a:lstStyle>
            <a:lvl1pPr>
              <a:defRPr sz="4500">
                <a:solidFill>
                  <a:schemeClr val="tx1"/>
                </a:solidFill>
              </a:defRPr>
            </a:lvl1pPr>
          </a:lstStyle>
          <a:p>
            <a:pPr lvl="0"/>
            <a:r>
              <a:rPr lang="en-US" altLang="en-US" noProof="0" dirty="0"/>
              <a:t>Click to edit Master title style</a:t>
            </a:r>
          </a:p>
        </p:txBody>
      </p:sp>
    </p:spTree>
    <p:extLst>
      <p:ext uri="{BB962C8B-B14F-4D97-AF65-F5344CB8AC3E}">
        <p14:creationId xmlns:p14="http://schemas.microsoft.com/office/powerpoint/2010/main" val="241387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3800"/>
            </a:lvl1pPr>
            <a:lvl2pPr>
              <a:defRPr sz="3600"/>
            </a:lvl2pPr>
            <a:lvl3pPr marL="1143000" marR="0" indent="-228600" algn="l" defTabSz="914400" rtl="0" eaLnBrk="0" fontAlgn="base" latinLnBrk="0" hangingPunct="0">
              <a:lnSpc>
                <a:spcPct val="100000"/>
              </a:lnSpc>
              <a:spcBef>
                <a:spcPct val="20000"/>
              </a:spcBef>
              <a:spcAft>
                <a:spcPct val="0"/>
              </a:spcAft>
              <a:buClrTx/>
              <a:buSzTx/>
              <a:buFontTx/>
              <a:buChar char="–"/>
              <a:tabLst/>
              <a:defRPr sz="3200" baseline="0"/>
            </a:lvl3pPr>
          </a:lstStyle>
          <a:p>
            <a:pPr lvl="0"/>
            <a:r>
              <a:rPr lang="en-US" dirty="0"/>
              <a:t>Edit Master text styles</a:t>
            </a:r>
          </a:p>
          <a:p>
            <a:pPr lvl="1"/>
            <a:r>
              <a:rPr lang="en-US" dirty="0"/>
              <a:t>Second level</a:t>
            </a:r>
          </a:p>
          <a:p>
            <a:pPr lvl="2"/>
            <a:r>
              <a:rPr lang="en-US" dirty="0"/>
              <a:t>Third level no smaller than 32 </a:t>
            </a:r>
            <a:r>
              <a:rPr lang="en-US" dirty="0" err="1"/>
              <a:t>pt</a:t>
            </a:r>
            <a:r>
              <a:rPr lang="en-US" dirty="0"/>
              <a:t> for widescreen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069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_with-table">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23888" y="2492375"/>
          <a:ext cx="8128000" cy="1484312"/>
        </p:xfrm>
        <a:graphic>
          <a:graphicData uri="http://schemas.openxmlformats.org/drawingml/2006/table">
            <a:tbl>
              <a:tblPr first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1078">
                <a:tc>
                  <a:txBody>
                    <a:bodyPr/>
                    <a:lstStyle/>
                    <a:p>
                      <a:endParaRPr lang="en-GB" sz="1800" dirty="0"/>
                    </a:p>
                  </a:txBody>
                  <a:tcPr marT="45749" marB="45749"/>
                </a:tc>
                <a:tc>
                  <a:txBody>
                    <a:bodyPr/>
                    <a:lstStyle/>
                    <a:p>
                      <a:endParaRPr lang="en-GB" sz="1800" dirty="0"/>
                    </a:p>
                  </a:txBody>
                  <a:tcPr marT="45749" marB="45749"/>
                </a:tc>
                <a:tc>
                  <a:txBody>
                    <a:bodyPr/>
                    <a:lstStyle/>
                    <a:p>
                      <a:endParaRPr lang="en-GB" sz="1800" dirty="0"/>
                    </a:p>
                  </a:txBody>
                  <a:tcPr marT="45749" marB="45749"/>
                </a:tc>
                <a:tc>
                  <a:txBody>
                    <a:bodyPr/>
                    <a:lstStyle/>
                    <a:p>
                      <a:endParaRPr lang="en-GB" sz="1800" dirty="0"/>
                    </a:p>
                  </a:txBody>
                  <a:tcPr marT="45749" marB="45749"/>
                </a:tc>
                <a:extLst>
                  <a:ext uri="{0D108BD9-81ED-4DB2-BD59-A6C34878D82A}">
                    <a16:rowId xmlns:a16="http://schemas.microsoft.com/office/drawing/2014/main" val="10000"/>
                  </a:ext>
                </a:extLst>
              </a:tr>
              <a:tr h="371078">
                <a:tc>
                  <a:txBody>
                    <a:bodyPr/>
                    <a:lstStyle/>
                    <a:p>
                      <a:endParaRPr lang="en-GB" sz="1800" dirty="0"/>
                    </a:p>
                  </a:txBody>
                  <a:tcPr marT="45749" marB="45749"/>
                </a:tc>
                <a:tc>
                  <a:txBody>
                    <a:bodyPr/>
                    <a:lstStyle/>
                    <a:p>
                      <a:endParaRPr lang="en-GB" sz="1800" dirty="0"/>
                    </a:p>
                  </a:txBody>
                  <a:tcPr marT="45749" marB="45749"/>
                </a:tc>
                <a:tc>
                  <a:txBody>
                    <a:bodyPr/>
                    <a:lstStyle/>
                    <a:p>
                      <a:endParaRPr lang="en-GB" sz="1800"/>
                    </a:p>
                  </a:txBody>
                  <a:tcPr marT="45749" marB="45749"/>
                </a:tc>
                <a:tc>
                  <a:txBody>
                    <a:bodyPr/>
                    <a:lstStyle/>
                    <a:p>
                      <a:endParaRPr lang="en-GB" sz="1800"/>
                    </a:p>
                  </a:txBody>
                  <a:tcPr marT="45749" marB="45749"/>
                </a:tc>
                <a:extLst>
                  <a:ext uri="{0D108BD9-81ED-4DB2-BD59-A6C34878D82A}">
                    <a16:rowId xmlns:a16="http://schemas.microsoft.com/office/drawing/2014/main" val="10001"/>
                  </a:ext>
                </a:extLst>
              </a:tr>
              <a:tr h="371078">
                <a:tc>
                  <a:txBody>
                    <a:bodyPr/>
                    <a:lstStyle/>
                    <a:p>
                      <a:endParaRPr lang="en-GB" sz="1800" dirty="0"/>
                    </a:p>
                  </a:txBody>
                  <a:tcPr marT="45749" marB="45749"/>
                </a:tc>
                <a:tc>
                  <a:txBody>
                    <a:bodyPr/>
                    <a:lstStyle/>
                    <a:p>
                      <a:endParaRPr lang="en-GB" sz="1800" dirty="0"/>
                    </a:p>
                  </a:txBody>
                  <a:tcPr marT="45749" marB="45749"/>
                </a:tc>
                <a:tc>
                  <a:txBody>
                    <a:bodyPr/>
                    <a:lstStyle/>
                    <a:p>
                      <a:endParaRPr lang="en-GB" sz="1800" dirty="0"/>
                    </a:p>
                  </a:txBody>
                  <a:tcPr marT="45749" marB="45749"/>
                </a:tc>
                <a:tc>
                  <a:txBody>
                    <a:bodyPr/>
                    <a:lstStyle/>
                    <a:p>
                      <a:endParaRPr lang="en-GB" sz="1800" dirty="0"/>
                    </a:p>
                  </a:txBody>
                  <a:tcPr marT="45749" marB="45749"/>
                </a:tc>
                <a:extLst>
                  <a:ext uri="{0D108BD9-81ED-4DB2-BD59-A6C34878D82A}">
                    <a16:rowId xmlns:a16="http://schemas.microsoft.com/office/drawing/2014/main" val="10002"/>
                  </a:ext>
                </a:extLst>
              </a:tr>
              <a:tr h="371078">
                <a:tc>
                  <a:txBody>
                    <a:bodyPr/>
                    <a:lstStyle/>
                    <a:p>
                      <a:endParaRPr lang="en-GB" sz="1800" dirty="0"/>
                    </a:p>
                  </a:txBody>
                  <a:tcPr marT="45749" marB="45749"/>
                </a:tc>
                <a:tc>
                  <a:txBody>
                    <a:bodyPr/>
                    <a:lstStyle/>
                    <a:p>
                      <a:endParaRPr lang="en-GB" sz="1800"/>
                    </a:p>
                  </a:txBody>
                  <a:tcPr marT="45749" marB="45749"/>
                </a:tc>
                <a:tc>
                  <a:txBody>
                    <a:bodyPr/>
                    <a:lstStyle/>
                    <a:p>
                      <a:endParaRPr lang="en-GB" sz="1800"/>
                    </a:p>
                  </a:txBody>
                  <a:tcPr marT="45749" marB="45749"/>
                </a:tc>
                <a:tc>
                  <a:txBody>
                    <a:bodyPr/>
                    <a:lstStyle/>
                    <a:p>
                      <a:endParaRPr lang="en-GB" sz="1800" dirty="0"/>
                    </a:p>
                  </a:txBody>
                  <a:tcPr marT="45749" marB="45749"/>
                </a:tc>
                <a:extLst>
                  <a:ext uri="{0D108BD9-81ED-4DB2-BD59-A6C34878D82A}">
                    <a16:rowId xmlns:a16="http://schemas.microsoft.com/office/drawing/2014/main" val="10003"/>
                  </a:ext>
                </a:extLst>
              </a:tr>
            </a:tbl>
          </a:graphicData>
        </a:graphic>
      </p:graphicFrame>
      <p:sp>
        <p:nvSpPr>
          <p:cNvPr id="2" name="Title 1"/>
          <p:cNvSpPr>
            <a:spLocks noGrp="1"/>
          </p:cNvSpPr>
          <p:nvPr>
            <p:ph type="title"/>
          </p:nvPr>
        </p:nvSpPr>
        <p:spPr>
          <a:xfrm>
            <a:off x="335360" y="260648"/>
            <a:ext cx="10972800" cy="1143000"/>
          </a:xfrm>
        </p:spPr>
        <p:txBody>
          <a:bodyPr>
            <a:normAutofit/>
          </a:bodyPr>
          <a:lstStyle>
            <a:lvl1pPr algn="l">
              <a:defRPr sz="4500">
                <a:latin typeface="Arial" panose="020B0604020202020204" pitchFamily="34" charset="0"/>
              </a:defRPr>
            </a:lvl1pPr>
          </a:lstStyle>
          <a:p>
            <a:r>
              <a:rPr lang="en-US"/>
              <a:t>Click to edit Master title style</a:t>
            </a:r>
            <a:endParaRPr lang="en-GB" dirty="0"/>
          </a:p>
        </p:txBody>
      </p:sp>
      <p:sp>
        <p:nvSpPr>
          <p:cNvPr id="7" name="Table Placeholder 6"/>
          <p:cNvSpPr>
            <a:spLocks noGrp="1"/>
          </p:cNvSpPr>
          <p:nvPr>
            <p:ph type="tbl" sz="quarter" idx="10"/>
          </p:nvPr>
        </p:nvSpPr>
        <p:spPr>
          <a:xfrm>
            <a:off x="310071" y="1556792"/>
            <a:ext cx="11018440" cy="5099050"/>
          </a:xfrm>
        </p:spPr>
        <p:txBody>
          <a:bodyPr>
            <a:normAutofit/>
          </a:bodyPr>
          <a:lstStyle>
            <a:lvl1pPr>
              <a:defRPr sz="3200"/>
            </a:lvl1pPr>
          </a:lstStyle>
          <a:p>
            <a:pPr lvl="0"/>
            <a:r>
              <a:rPr lang="en-US" noProof="0"/>
              <a:t>Click icon to add table</a:t>
            </a:r>
            <a:endParaRPr lang="en-GB" noProof="0" dirty="0"/>
          </a:p>
        </p:txBody>
      </p:sp>
    </p:spTree>
    <p:extLst>
      <p:ext uri="{BB962C8B-B14F-4D97-AF65-F5344CB8AC3E}">
        <p14:creationId xmlns:p14="http://schemas.microsoft.com/office/powerpoint/2010/main" val="1385993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508000" y="1981200"/>
            <a:ext cx="4622800" cy="4114800"/>
          </a:xfrm>
        </p:spPr>
        <p:txBody>
          <a:bodyPr/>
          <a:lstStyle>
            <a:lvl1pPr>
              <a:defRPr sz="3600"/>
            </a:lvl1pPr>
            <a:lvl2pPr>
              <a:defRPr sz="3600"/>
            </a:lvl2pPr>
            <a:lvl3pPr>
              <a:defRPr sz="32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5334000" y="1981200"/>
            <a:ext cx="4622800" cy="4114800"/>
          </a:xfrm>
        </p:spPr>
        <p:txBody>
          <a:bodyPr/>
          <a:lstStyle>
            <a:lvl1pPr>
              <a:defRPr sz="3600"/>
            </a:lvl1pPr>
            <a:lvl2pPr>
              <a:defRPr sz="3600"/>
            </a:lvl2pPr>
            <a:lvl3pPr>
              <a:defRPr sz="32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3639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8885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9226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1424" y="4800600"/>
            <a:ext cx="8793493" cy="566738"/>
          </a:xfrm>
        </p:spPr>
        <p:txBody>
          <a:bodyPr anchor="b"/>
          <a:lstStyle>
            <a:lvl1pPr algn="l">
              <a:defRPr sz="4500" b="0"/>
            </a:lvl1pPr>
          </a:lstStyle>
          <a:p>
            <a:r>
              <a:rPr lang="en-US" dirty="0"/>
              <a:t>Click to edit Master title style</a:t>
            </a:r>
            <a:endParaRPr lang="en-GB" dirty="0"/>
          </a:p>
        </p:txBody>
      </p:sp>
      <p:sp>
        <p:nvSpPr>
          <p:cNvPr id="3" name="Picture Placeholder 2"/>
          <p:cNvSpPr>
            <a:spLocks noGrp="1"/>
          </p:cNvSpPr>
          <p:nvPr>
            <p:ph type="pic" idx="1"/>
          </p:nvPr>
        </p:nvSpPr>
        <p:spPr>
          <a:xfrm>
            <a:off x="911424" y="612775"/>
            <a:ext cx="879349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911424" y="5367338"/>
            <a:ext cx="8793493" cy="804862"/>
          </a:xfrm>
        </p:spPr>
        <p:txBody>
          <a:bodyPr/>
          <a:lstStyle>
            <a:lvl1pPr marL="0" indent="0">
              <a:buNone/>
              <a:defRPr sz="3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2560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1" descr="Background_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2193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08000" y="457200"/>
            <a:ext cx="94488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Title in here (45pt)</a:t>
            </a:r>
          </a:p>
        </p:txBody>
      </p:sp>
      <p:sp>
        <p:nvSpPr>
          <p:cNvPr id="1028" name="Rectangle 3"/>
          <p:cNvSpPr>
            <a:spLocks noGrp="1" noChangeArrowheads="1"/>
          </p:cNvSpPr>
          <p:nvPr>
            <p:ph type="body" idx="1"/>
          </p:nvPr>
        </p:nvSpPr>
        <p:spPr bwMode="auto">
          <a:xfrm>
            <a:off x="508000" y="1981200"/>
            <a:ext cx="94488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406400" y="6324600"/>
            <a:ext cx="2540000" cy="381000"/>
          </a:xfrm>
          <a:prstGeom prst="rect">
            <a:avLst/>
          </a:prstGeom>
          <a:noFill/>
          <a:ln>
            <a:noFill/>
          </a:ln>
        </p:spPr>
        <p:txBody>
          <a:bodyPr vert="horz" wrap="square" lIns="91440" tIns="45720" rIns="91440" bIns="45720" numCol="1" anchor="t" anchorCtr="0" compatLnSpc="1">
            <a:prstTxWarp prst="textNoShape">
              <a:avLst/>
            </a:prstTxWarp>
          </a:bodyPr>
          <a:lstStyle>
            <a:lvl1pPr>
              <a:defRPr sz="1000">
                <a:solidFill>
                  <a:srgbClr val="626464"/>
                </a:solidFill>
                <a:latin typeface="Arial" charset="0"/>
              </a:defRPr>
            </a:lvl1pPr>
          </a:lstStyle>
          <a:p>
            <a:pPr>
              <a:defRPr/>
            </a:pPr>
            <a:endParaRPr lang="en-US" altLang="en-US"/>
          </a:p>
        </p:txBody>
      </p:sp>
      <p:sp>
        <p:nvSpPr>
          <p:cNvPr id="1030" name="Line 13"/>
          <p:cNvSpPr>
            <a:spLocks noChangeShapeType="1"/>
          </p:cNvSpPr>
          <p:nvPr/>
        </p:nvSpPr>
        <p:spPr bwMode="auto">
          <a:xfrm>
            <a:off x="508000" y="6324600"/>
            <a:ext cx="11176000" cy="0"/>
          </a:xfrm>
          <a:prstGeom prst="line">
            <a:avLst/>
          </a:prstGeom>
          <a:noFill/>
          <a:ln w="6350">
            <a:solidFill>
              <a:srgbClr val="626464"/>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751" r:id="rId1"/>
    <p:sldLayoutId id="2147483746" r:id="rId2"/>
    <p:sldLayoutId id="2147483752" r:id="rId3"/>
    <p:sldLayoutId id="2147483747" r:id="rId4"/>
    <p:sldLayoutId id="2147483748" r:id="rId5"/>
    <p:sldLayoutId id="2147483749" r:id="rId6"/>
    <p:sldLayoutId id="2147483750" r:id="rId7"/>
  </p:sldLayoutIdLst>
  <p:hf hdr="0" ftr="0" dt="0"/>
  <p:txStyles>
    <p:titleStyle>
      <a:lvl1pPr algn="l" rtl="0" eaLnBrk="0" fontAlgn="base" hangingPunct="0">
        <a:lnSpc>
          <a:spcPct val="90000"/>
        </a:lnSpc>
        <a:spcBef>
          <a:spcPct val="0"/>
        </a:spcBef>
        <a:spcAft>
          <a:spcPct val="0"/>
        </a:spcAft>
        <a:defRPr sz="4000">
          <a:solidFill>
            <a:schemeClr val="tx2"/>
          </a:solidFill>
          <a:latin typeface="+mj-lt"/>
          <a:ea typeface="+mj-ea"/>
          <a:cs typeface="+mj-cs"/>
        </a:defRPr>
      </a:lvl1pPr>
      <a:lvl2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2pPr>
      <a:lvl3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3pPr>
      <a:lvl4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4pPr>
      <a:lvl5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5pPr>
      <a:lvl6pPr marL="457200" algn="l" rtl="0" fontAlgn="base">
        <a:lnSpc>
          <a:spcPct val="90000"/>
        </a:lnSpc>
        <a:spcBef>
          <a:spcPct val="0"/>
        </a:spcBef>
        <a:spcAft>
          <a:spcPct val="0"/>
        </a:spcAft>
        <a:defRPr sz="4000">
          <a:solidFill>
            <a:schemeClr val="tx2"/>
          </a:solidFill>
          <a:latin typeface="Arial" charset="0"/>
          <a:ea typeface="ヒラギノ角ゴ Pro W3" pitchFamily="1" charset="-128"/>
        </a:defRPr>
      </a:lvl6pPr>
      <a:lvl7pPr marL="914400" algn="l" rtl="0" fontAlgn="base">
        <a:lnSpc>
          <a:spcPct val="90000"/>
        </a:lnSpc>
        <a:spcBef>
          <a:spcPct val="0"/>
        </a:spcBef>
        <a:spcAft>
          <a:spcPct val="0"/>
        </a:spcAft>
        <a:defRPr sz="4000">
          <a:solidFill>
            <a:schemeClr val="tx2"/>
          </a:solidFill>
          <a:latin typeface="Arial" charset="0"/>
          <a:ea typeface="ヒラギノ角ゴ Pro W3" pitchFamily="1" charset="-128"/>
        </a:defRPr>
      </a:lvl7pPr>
      <a:lvl8pPr marL="1371600" algn="l" rtl="0" fontAlgn="base">
        <a:lnSpc>
          <a:spcPct val="90000"/>
        </a:lnSpc>
        <a:spcBef>
          <a:spcPct val="0"/>
        </a:spcBef>
        <a:spcAft>
          <a:spcPct val="0"/>
        </a:spcAft>
        <a:defRPr sz="4000">
          <a:solidFill>
            <a:schemeClr val="tx2"/>
          </a:solidFill>
          <a:latin typeface="Arial" charset="0"/>
          <a:ea typeface="ヒラギノ角ゴ Pro W3" pitchFamily="1" charset="-128"/>
        </a:defRPr>
      </a:lvl8pPr>
      <a:lvl9pPr marL="1828800" algn="l" rtl="0" fontAlgn="base">
        <a:lnSpc>
          <a:spcPct val="90000"/>
        </a:lnSpc>
        <a:spcBef>
          <a:spcPct val="0"/>
        </a:spcBef>
        <a:spcAft>
          <a:spcPct val="0"/>
        </a:spcAft>
        <a:defRPr sz="4000">
          <a:solidFill>
            <a:schemeClr val="tx2"/>
          </a:solidFill>
          <a:latin typeface="Arial" charset="0"/>
          <a:ea typeface="ヒラギノ角ゴ Pro W3" pitchFamily="1" charset="-128"/>
        </a:defRPr>
      </a:lvl9pPr>
    </p:titleStyle>
    <p:bodyStyle>
      <a:lvl1pPr marL="342900" indent="-342900" algn="l" rtl="0" eaLnBrk="0" fontAlgn="base" hangingPunct="0">
        <a:lnSpc>
          <a:spcPct val="110000"/>
        </a:lnSpc>
        <a:spcBef>
          <a:spcPct val="20000"/>
        </a:spcBef>
        <a:spcAft>
          <a:spcPct val="0"/>
        </a:spcAft>
        <a:buClr>
          <a:srgbClr val="0095D3"/>
        </a:buClr>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1776B2"/>
        </a:buClr>
        <a:defRPr sz="2200">
          <a:solidFill>
            <a:srgbClr val="626464"/>
          </a:solidFill>
          <a:latin typeface="+mn-lt"/>
          <a:ea typeface="+mn-ea"/>
        </a:defRPr>
      </a:lvl2pPr>
      <a:lvl3pPr marL="1143000" indent="-228600" algn="l" rtl="0" eaLnBrk="0" fontAlgn="base" hangingPunct="0">
        <a:spcBef>
          <a:spcPct val="20000"/>
        </a:spcBef>
        <a:spcAft>
          <a:spcPct val="0"/>
        </a:spcAft>
        <a:buChar char="–"/>
        <a:defRPr sz="1600">
          <a:solidFill>
            <a:srgbClr val="626464"/>
          </a:solidFill>
          <a:latin typeface="+mn-lt"/>
          <a:ea typeface="+mn-ea"/>
        </a:defRPr>
      </a:lvl3pPr>
      <a:lvl4pPr marL="1600200" indent="-228600" algn="l" rtl="0" eaLnBrk="0" fontAlgn="base" hangingPunct="0">
        <a:spcBef>
          <a:spcPct val="20000"/>
        </a:spcBef>
        <a:spcAft>
          <a:spcPct val="0"/>
        </a:spcAft>
        <a:defRPr sz="2200">
          <a:solidFill>
            <a:srgbClr val="626464"/>
          </a:solidFill>
          <a:latin typeface="+mn-lt"/>
          <a:ea typeface="+mn-ea"/>
        </a:defRPr>
      </a:lvl4pPr>
      <a:lvl5pPr marL="2057400" indent="-228600" algn="l" rtl="0" eaLnBrk="0" fontAlgn="base" hangingPunct="0">
        <a:spcBef>
          <a:spcPct val="20000"/>
        </a:spcBef>
        <a:spcAft>
          <a:spcPct val="0"/>
        </a:spcAft>
        <a:buChar char="»"/>
        <a:defRPr sz="2200">
          <a:solidFill>
            <a:srgbClr val="626464"/>
          </a:solidFill>
          <a:latin typeface="+mn-lt"/>
          <a:ea typeface="+mn-ea"/>
        </a:defRPr>
      </a:lvl5pPr>
      <a:lvl6pPr marL="2514600" indent="-228600" algn="l" rtl="0" fontAlgn="base">
        <a:spcBef>
          <a:spcPct val="20000"/>
        </a:spcBef>
        <a:spcAft>
          <a:spcPct val="0"/>
        </a:spcAft>
        <a:buChar char="»"/>
        <a:defRPr sz="2200">
          <a:solidFill>
            <a:srgbClr val="626464"/>
          </a:solidFill>
          <a:latin typeface="+mn-lt"/>
          <a:ea typeface="+mn-ea"/>
        </a:defRPr>
      </a:lvl6pPr>
      <a:lvl7pPr marL="2971800" indent="-228600" algn="l" rtl="0" fontAlgn="base">
        <a:spcBef>
          <a:spcPct val="20000"/>
        </a:spcBef>
        <a:spcAft>
          <a:spcPct val="0"/>
        </a:spcAft>
        <a:buChar char="»"/>
        <a:defRPr sz="2200">
          <a:solidFill>
            <a:srgbClr val="626464"/>
          </a:solidFill>
          <a:latin typeface="+mn-lt"/>
          <a:ea typeface="+mn-ea"/>
        </a:defRPr>
      </a:lvl7pPr>
      <a:lvl8pPr marL="3429000" indent="-228600" algn="l" rtl="0" fontAlgn="base">
        <a:spcBef>
          <a:spcPct val="20000"/>
        </a:spcBef>
        <a:spcAft>
          <a:spcPct val="0"/>
        </a:spcAft>
        <a:buChar char="»"/>
        <a:defRPr sz="2200">
          <a:solidFill>
            <a:srgbClr val="626464"/>
          </a:solidFill>
          <a:latin typeface="+mn-lt"/>
          <a:ea typeface="+mn-ea"/>
        </a:defRPr>
      </a:lvl8pPr>
      <a:lvl9pPr marL="3886200" indent="-228600" algn="l" rtl="0" fontAlgn="base">
        <a:spcBef>
          <a:spcPct val="20000"/>
        </a:spcBef>
        <a:spcAft>
          <a:spcPct val="0"/>
        </a:spcAft>
        <a:buChar char="»"/>
        <a:defRPr sz="2200">
          <a:solidFill>
            <a:srgbClr val="626464"/>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335360" y="2132856"/>
            <a:ext cx="9793088" cy="3672408"/>
          </a:xfrm>
        </p:spPr>
        <p:txBody>
          <a:bodyPr/>
          <a:lstStyle/>
          <a:p>
            <a:pPr eaLnBrk="1" hangingPunct="1"/>
            <a:r>
              <a:rPr lang="en-US" sz="3200" dirty="0"/>
              <a:t>Asking panel respondents to complete additional data collection tasks: Which types of tasks increase panel dropout and which types of respondents are we more likely to lose?</a:t>
            </a:r>
            <a:br>
              <a:rPr lang="en-GB" sz="3200" dirty="0"/>
            </a:br>
            <a:br>
              <a:rPr lang="en-GB" sz="3200" dirty="0"/>
            </a:br>
            <a:r>
              <a:rPr lang="en-GB" sz="2000" dirty="0"/>
              <a:t>Jasmine Mitchell &amp; Annette </a:t>
            </a:r>
            <a:r>
              <a:rPr lang="en-GB" sz="2000" dirty="0" err="1"/>
              <a:t>Jäckle</a:t>
            </a:r>
            <a:r>
              <a:rPr lang="en-GB" sz="2000" dirty="0"/>
              <a:t> </a:t>
            </a:r>
            <a:br>
              <a:rPr lang="en-GB" sz="2000" dirty="0"/>
            </a:br>
            <a:br>
              <a:rPr lang="en-GB" sz="2000" dirty="0"/>
            </a:br>
            <a:r>
              <a:rPr lang="en-GB" sz="2000" dirty="0"/>
              <a:t>MASS Workshop</a:t>
            </a:r>
            <a:br>
              <a:rPr lang="en-GB" sz="2000" dirty="0"/>
            </a:br>
            <a:r>
              <a:rPr lang="en-GB" sz="2000" dirty="0"/>
              <a:t>05/06/2025</a:t>
            </a:r>
            <a:br>
              <a:rPr lang="en-GB" sz="4400" dirty="0"/>
            </a:br>
            <a:endParaRPr lang="en-US" alt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B6177-213A-E8DE-72B8-133FF744F1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B6E71-40A9-8233-ECEE-89AA7D4C28CC}"/>
              </a:ext>
            </a:extLst>
          </p:cNvPr>
          <p:cNvSpPr>
            <a:spLocks noGrp="1"/>
          </p:cNvSpPr>
          <p:nvPr>
            <p:ph type="title"/>
          </p:nvPr>
        </p:nvSpPr>
        <p:spPr>
          <a:xfrm>
            <a:off x="457684" y="269776"/>
            <a:ext cx="9980488" cy="1143000"/>
          </a:xfrm>
        </p:spPr>
        <p:txBody>
          <a:bodyPr/>
          <a:lstStyle/>
          <a:p>
            <a:r>
              <a:rPr lang="en-GB" sz="3600" dirty="0">
                <a:solidFill>
                  <a:schemeClr val="tx1"/>
                </a:solidFill>
              </a:rPr>
              <a:t>Underrepresentation analysis</a:t>
            </a:r>
            <a:br>
              <a:rPr lang="en-GB" sz="3600" dirty="0">
                <a:solidFill>
                  <a:schemeClr val="tx1"/>
                </a:solidFill>
              </a:rPr>
            </a:br>
            <a:endParaRPr lang="en-GB" sz="3600" dirty="0">
              <a:solidFill>
                <a:schemeClr val="tx1"/>
              </a:solidFill>
            </a:endParaRPr>
          </a:p>
        </p:txBody>
      </p:sp>
      <p:graphicFrame>
        <p:nvGraphicFramePr>
          <p:cNvPr id="6" name="Table 5">
            <a:extLst>
              <a:ext uri="{FF2B5EF4-FFF2-40B4-BE49-F238E27FC236}">
                <a16:creationId xmlns:a16="http://schemas.microsoft.com/office/drawing/2014/main" id="{B65A8BAA-B105-C268-BCFE-284895E0567F}"/>
              </a:ext>
            </a:extLst>
          </p:cNvPr>
          <p:cNvGraphicFramePr>
            <a:graphicFrameLocks noGrp="1"/>
          </p:cNvGraphicFramePr>
          <p:nvPr>
            <p:extLst>
              <p:ext uri="{D42A27DB-BD31-4B8C-83A1-F6EECF244321}">
                <p14:modId xmlns:p14="http://schemas.microsoft.com/office/powerpoint/2010/main" val="2965111499"/>
              </p:ext>
            </p:extLst>
          </p:nvPr>
        </p:nvGraphicFramePr>
        <p:xfrm>
          <a:off x="623392" y="1268760"/>
          <a:ext cx="10709321" cy="4968003"/>
        </p:xfrm>
        <a:graphic>
          <a:graphicData uri="http://schemas.openxmlformats.org/drawingml/2006/table">
            <a:tbl>
              <a:tblPr>
                <a:tableStyleId>{F5AB1C69-6EDB-4FF4-983F-18BD219EF322}</a:tableStyleId>
              </a:tblPr>
              <a:tblGrid>
                <a:gridCol w="3704992">
                  <a:extLst>
                    <a:ext uri="{9D8B030D-6E8A-4147-A177-3AD203B41FA5}">
                      <a16:colId xmlns:a16="http://schemas.microsoft.com/office/drawing/2014/main" val="1604719063"/>
                    </a:ext>
                  </a:extLst>
                </a:gridCol>
                <a:gridCol w="2488024">
                  <a:extLst>
                    <a:ext uri="{9D8B030D-6E8A-4147-A177-3AD203B41FA5}">
                      <a16:colId xmlns:a16="http://schemas.microsoft.com/office/drawing/2014/main" val="3634557660"/>
                    </a:ext>
                  </a:extLst>
                </a:gridCol>
                <a:gridCol w="4516305">
                  <a:extLst>
                    <a:ext uri="{9D8B030D-6E8A-4147-A177-3AD203B41FA5}">
                      <a16:colId xmlns:a16="http://schemas.microsoft.com/office/drawing/2014/main" val="2829827736"/>
                    </a:ext>
                  </a:extLst>
                </a:gridCol>
              </a:tblGrid>
              <a:tr h="957124">
                <a:tc>
                  <a:txBody>
                    <a:bodyPr/>
                    <a:lstStyle/>
                    <a:p>
                      <a:pPr algn="ctr" fontAlgn="ctr"/>
                      <a:r>
                        <a:rPr lang="en-GB" sz="2000" u="none" strike="noStrike">
                          <a:effectLst/>
                        </a:rPr>
                        <a:t>Demographic characteristic</a:t>
                      </a:r>
                      <a:endParaRPr lang="en-GB" sz="2000" b="0" i="0" u="none" strike="noStrike">
                        <a:solidFill>
                          <a:srgbClr val="000000"/>
                        </a:solidFill>
                        <a:effectLst/>
                        <a:latin typeface="Aptos Narrow" panose="020B000402020202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2000" u="none" strike="noStrike" dirty="0">
                          <a:effectLst/>
                        </a:rPr>
                        <a:t>Underrepresented in the panel</a:t>
                      </a:r>
                      <a:endParaRPr lang="en-GB" sz="2000" b="0" i="0" u="none" strike="noStrike" dirty="0">
                        <a:solidFill>
                          <a:srgbClr val="000000"/>
                        </a:solidFill>
                        <a:effectLst/>
                        <a:latin typeface="Aptos Narrow" panose="020B000402020202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000" u="none" strike="noStrike" dirty="0">
                          <a:effectLst/>
                        </a:rPr>
                        <a:t>Additional tasks invitations effect on underrepresentation </a:t>
                      </a:r>
                      <a:endParaRPr lang="en-US" sz="2000" b="0" i="0" u="none" strike="noStrike" dirty="0">
                        <a:solidFill>
                          <a:srgbClr val="000000"/>
                        </a:solidFill>
                        <a:effectLst/>
                        <a:latin typeface="Aptos Narrow" panose="020B000402020202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4801456"/>
                  </a:ext>
                </a:extLst>
              </a:tr>
              <a:tr h="412274">
                <a:tc>
                  <a:txBody>
                    <a:bodyPr/>
                    <a:lstStyle/>
                    <a:p>
                      <a:pPr algn="l" fontAlgn="ctr"/>
                      <a:r>
                        <a:rPr lang="en-GB" sz="2000" u="none" strike="noStrike" dirty="0">
                          <a:effectLst/>
                        </a:rPr>
                        <a:t>Sex</a:t>
                      </a:r>
                      <a:endParaRPr lang="en-GB" sz="2000" b="0" i="0" u="none" strike="noStrike" dirty="0">
                        <a:solidFill>
                          <a:srgbClr val="000000"/>
                        </a:solidFill>
                        <a:effectLst/>
                        <a:latin typeface="Aptos Narrow" panose="020B000402020202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GB" sz="2000" u="none" strike="noStrike">
                          <a:effectLst/>
                        </a:rPr>
                        <a:t>Male</a:t>
                      </a:r>
                      <a:endParaRPr lang="en-GB" sz="2000" b="0" i="0" u="none" strike="noStrike">
                        <a:solidFill>
                          <a:srgbClr val="000000"/>
                        </a:solidFill>
                        <a:effectLst/>
                        <a:latin typeface="Aptos Narrow" panose="020B000402020202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GB" sz="2000" u="none" strike="noStrike">
                          <a:effectLst/>
                        </a:rPr>
                        <a:t>n.e</a:t>
                      </a:r>
                      <a:endParaRPr lang="en-GB" sz="2000" b="0" i="0" u="none" strike="noStrike">
                        <a:solidFill>
                          <a:srgbClr val="000000"/>
                        </a:solidFill>
                        <a:effectLst/>
                        <a:latin typeface="Aptos Narrow" panose="020B0004020202020204" pitchFamily="34" charset="0"/>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04171114"/>
                  </a:ext>
                </a:extLst>
              </a:tr>
              <a:tr h="412274">
                <a:tc>
                  <a:txBody>
                    <a:bodyPr/>
                    <a:lstStyle/>
                    <a:p>
                      <a:pPr algn="l" fontAlgn="ctr"/>
                      <a:r>
                        <a:rPr lang="en-GB" sz="2000" u="none" strike="noStrike">
                          <a:effectLst/>
                        </a:rPr>
                        <a:t>Age </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Younger adults</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Reduces </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942742615"/>
                  </a:ext>
                </a:extLst>
              </a:tr>
              <a:tr h="412274">
                <a:tc>
                  <a:txBody>
                    <a:bodyPr/>
                    <a:lstStyle/>
                    <a:p>
                      <a:pPr algn="l" fontAlgn="ctr"/>
                      <a:r>
                        <a:rPr lang="en-GB" sz="2000" u="none" strike="noStrike">
                          <a:effectLst/>
                        </a:rPr>
                        <a:t>Housing tenure</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dirty="0">
                          <a:effectLst/>
                        </a:rPr>
                        <a:t>House not owned</a:t>
                      </a:r>
                      <a:endParaRPr lang="en-GB" sz="2000" b="0" i="0" u="none" strike="noStrike" dirty="0">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n.e</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3351486785"/>
                  </a:ext>
                </a:extLst>
              </a:tr>
              <a:tr h="412274">
                <a:tc>
                  <a:txBody>
                    <a:bodyPr/>
                    <a:lstStyle/>
                    <a:p>
                      <a:pPr algn="l" fontAlgn="ctr"/>
                      <a:r>
                        <a:rPr lang="en-GB" sz="2000" u="none" strike="noStrike">
                          <a:effectLst/>
                        </a:rPr>
                        <a:t>Education</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Lower education</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Reduces </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3400989023"/>
                  </a:ext>
                </a:extLst>
              </a:tr>
              <a:tr h="412274">
                <a:tc>
                  <a:txBody>
                    <a:bodyPr/>
                    <a:lstStyle/>
                    <a:p>
                      <a:pPr algn="l" fontAlgn="ctr"/>
                      <a:r>
                        <a:rPr lang="en-GB" sz="2000" u="none" strike="noStrike">
                          <a:effectLst/>
                        </a:rPr>
                        <a:t>Region of residence </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London</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Reduces </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3863969046"/>
                  </a:ext>
                </a:extLst>
              </a:tr>
              <a:tr h="412274">
                <a:tc>
                  <a:txBody>
                    <a:bodyPr/>
                    <a:lstStyle/>
                    <a:p>
                      <a:pPr algn="l" fontAlgn="ctr"/>
                      <a:r>
                        <a:rPr lang="en-GB" sz="2000" u="none" strike="noStrike">
                          <a:effectLst/>
                        </a:rPr>
                        <a:t>Marriage status</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Not married</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Increases</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207001331"/>
                  </a:ext>
                </a:extLst>
              </a:tr>
              <a:tr h="412274">
                <a:tc>
                  <a:txBody>
                    <a:bodyPr/>
                    <a:lstStyle/>
                    <a:p>
                      <a:pPr algn="l" fontAlgn="ctr"/>
                      <a:r>
                        <a:rPr lang="en-GB" sz="2000" u="none" strike="noStrike">
                          <a:effectLst/>
                        </a:rPr>
                        <a:t>Health status</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Poor </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n.e</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79771720"/>
                  </a:ext>
                </a:extLst>
              </a:tr>
              <a:tr h="712687">
                <a:tc>
                  <a:txBody>
                    <a:bodyPr/>
                    <a:lstStyle/>
                    <a:p>
                      <a:pPr algn="l" fontAlgn="ctr"/>
                      <a:r>
                        <a:rPr lang="en-GB" sz="2000" u="none" strike="noStrike">
                          <a:effectLst/>
                        </a:rPr>
                        <a:t>Household type</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Has children in HH</a:t>
                      </a:r>
                      <a:endParaRPr lang="en-GB" sz="20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en-GB" sz="2000" u="none" strike="noStrike">
                          <a:effectLst/>
                        </a:rPr>
                        <a:t>n.e</a:t>
                      </a:r>
                      <a:endParaRPr lang="en-GB" sz="20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3074116963"/>
                  </a:ext>
                </a:extLst>
              </a:tr>
              <a:tr h="412274">
                <a:tc>
                  <a:txBody>
                    <a:bodyPr/>
                    <a:lstStyle/>
                    <a:p>
                      <a:pPr algn="l" fontAlgn="ctr"/>
                      <a:r>
                        <a:rPr lang="en-GB" sz="2000" u="none" strike="noStrike">
                          <a:effectLst/>
                        </a:rPr>
                        <a:t>Country of birth</a:t>
                      </a:r>
                      <a:endParaRPr lang="en-GB" sz="2000" b="0" i="0" u="none" strike="noStrike">
                        <a:solidFill>
                          <a:srgbClr val="000000"/>
                        </a:solidFill>
                        <a:effectLst/>
                        <a:latin typeface="Aptos Narrow" panose="020B00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GB" sz="2000" u="none" strike="noStrike">
                          <a:effectLst/>
                        </a:rPr>
                        <a:t>Born outside UK</a:t>
                      </a:r>
                      <a:endParaRPr lang="en-GB" sz="2000" b="0" i="0" u="none" strike="noStrike">
                        <a:solidFill>
                          <a:srgbClr val="000000"/>
                        </a:solidFill>
                        <a:effectLst/>
                        <a:latin typeface="Aptos Narrow" panose="020B00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GB" sz="2000" u="none" strike="noStrike" dirty="0" err="1">
                          <a:effectLst/>
                        </a:rPr>
                        <a:t>n.e</a:t>
                      </a:r>
                      <a:endParaRPr lang="en-GB" sz="2000" b="0" i="0" u="none" strike="noStrike" dirty="0">
                        <a:solidFill>
                          <a:srgbClr val="000000"/>
                        </a:solidFill>
                        <a:effectLst/>
                        <a:latin typeface="Aptos Narrow" panose="020B00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7104604"/>
                  </a:ext>
                </a:extLst>
              </a:tr>
            </a:tbl>
          </a:graphicData>
        </a:graphic>
      </p:graphicFrame>
    </p:spTree>
    <p:extLst>
      <p:ext uri="{BB962C8B-B14F-4D97-AF65-F5344CB8AC3E}">
        <p14:creationId xmlns:p14="http://schemas.microsoft.com/office/powerpoint/2010/main" val="1786773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7200"/>
            <a:ext cx="9980488" cy="1143000"/>
          </a:xfrm>
        </p:spPr>
        <p:txBody>
          <a:bodyPr/>
          <a:lstStyle/>
          <a:p>
            <a:r>
              <a:rPr lang="en-GB" dirty="0"/>
              <a:t>Conclusions</a:t>
            </a:r>
            <a:br>
              <a:rPr lang="en-GB" dirty="0"/>
            </a:br>
            <a:endParaRPr lang="en-GB" dirty="0"/>
          </a:p>
        </p:txBody>
      </p:sp>
      <p:sp>
        <p:nvSpPr>
          <p:cNvPr id="3" name="Content Placeholder 2"/>
          <p:cNvSpPr>
            <a:spLocks noGrp="1"/>
          </p:cNvSpPr>
          <p:nvPr>
            <p:ph sz="half" idx="1"/>
          </p:nvPr>
        </p:nvSpPr>
        <p:spPr>
          <a:xfrm>
            <a:off x="457684" y="1412776"/>
            <a:ext cx="11276632" cy="4464496"/>
          </a:xfrm>
        </p:spPr>
        <p:txBody>
          <a:bodyPr/>
          <a:lstStyle/>
          <a:p>
            <a:pPr>
              <a:buFont typeface="Arial" panose="020B0604020202020204" pitchFamily="34" charset="0"/>
              <a:buChar char="•"/>
            </a:pPr>
            <a:r>
              <a:rPr lang="en-GB" sz="2400" dirty="0"/>
              <a:t>Being invited to a mobile app task or being asked to provide bio-measure or health measurements increases the risk of panel dropout.</a:t>
            </a:r>
          </a:p>
          <a:p>
            <a:pPr marL="0" indent="0">
              <a:buNone/>
            </a:pPr>
            <a:endParaRPr lang="en-US" sz="2400" dirty="0"/>
          </a:p>
          <a:p>
            <a:pPr>
              <a:buFont typeface="Arial" panose="020B0604020202020204" pitchFamily="34" charset="0"/>
              <a:buChar char="•"/>
            </a:pPr>
            <a:r>
              <a:rPr lang="en-US" sz="2400" dirty="0"/>
              <a:t>Being under the age of 30, having lower education levels, residence in London, and being married decreased the likelihood of dropout for panel members invited to an additional task compared to their counterparts. </a:t>
            </a:r>
          </a:p>
          <a:p>
            <a:pPr>
              <a:buFont typeface="Arial" panose="020B0604020202020204" pitchFamily="34" charset="0"/>
              <a:buChar char="•"/>
            </a:pPr>
            <a:endParaRPr lang="en-US" sz="2400" dirty="0"/>
          </a:p>
          <a:p>
            <a:pPr>
              <a:buFont typeface="Arial" panose="020B0604020202020204" pitchFamily="34" charset="0"/>
              <a:buChar char="•"/>
            </a:pPr>
            <a:r>
              <a:rPr lang="en-US" sz="2400" dirty="0"/>
              <a:t>Individuals who are more likely to drop out of a panel due to the additional tasks differ from the types of respondents who are already under-represented in the panel.</a:t>
            </a:r>
            <a:br>
              <a:rPr lang="en-US" sz="2400" dirty="0"/>
            </a:br>
            <a:endParaRPr lang="en-US" sz="2400" dirty="0"/>
          </a:p>
          <a:p>
            <a:pPr>
              <a:buFont typeface="Arial" panose="020B0604020202020204" pitchFamily="34" charset="0"/>
              <a:buChar char="•"/>
            </a:pPr>
            <a:endParaRPr lang="en-US" sz="2400" dirty="0"/>
          </a:p>
          <a:p>
            <a:pPr>
              <a:buFont typeface="Arial" panose="020B0604020202020204" pitchFamily="34" charset="0"/>
              <a:buChar char="•"/>
            </a:pPr>
            <a:endParaRPr lang="en-GB" sz="2400" dirty="0"/>
          </a:p>
          <a:p>
            <a:pPr marL="0" indent="0">
              <a:buNone/>
            </a:pPr>
            <a:endParaRPr lang="en-GB" sz="2400" dirty="0">
              <a:solidFill>
                <a:srgbClr val="FF0000"/>
              </a:solidFill>
            </a:endParaRPr>
          </a:p>
          <a:p>
            <a:pPr marL="0" indent="0">
              <a:buNone/>
            </a:pPr>
            <a:endParaRPr lang="en-GB" sz="2400" dirty="0"/>
          </a:p>
        </p:txBody>
      </p:sp>
    </p:spTree>
    <p:extLst>
      <p:ext uri="{BB962C8B-B14F-4D97-AF65-F5344CB8AC3E}">
        <p14:creationId xmlns:p14="http://schemas.microsoft.com/office/powerpoint/2010/main" val="349886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7200"/>
            <a:ext cx="9980488" cy="1143000"/>
          </a:xfrm>
        </p:spPr>
        <p:txBody>
          <a:bodyPr/>
          <a:lstStyle/>
          <a:p>
            <a:r>
              <a:rPr lang="en-GB" dirty="0"/>
              <a:t>Discussion</a:t>
            </a:r>
            <a:br>
              <a:rPr lang="en-GB" dirty="0"/>
            </a:br>
            <a:endParaRPr lang="en-GB" dirty="0"/>
          </a:p>
        </p:txBody>
      </p:sp>
      <p:sp>
        <p:nvSpPr>
          <p:cNvPr id="3" name="Content Placeholder 2"/>
          <p:cNvSpPr>
            <a:spLocks noGrp="1"/>
          </p:cNvSpPr>
          <p:nvPr>
            <p:ph sz="half" idx="1"/>
          </p:nvPr>
        </p:nvSpPr>
        <p:spPr>
          <a:xfrm>
            <a:off x="516235" y="1598117"/>
            <a:ext cx="11276632" cy="1584176"/>
          </a:xfrm>
        </p:spPr>
        <p:txBody>
          <a:bodyPr/>
          <a:lstStyle/>
          <a:p>
            <a:r>
              <a:rPr lang="en-GB" sz="2400" dirty="0"/>
              <a:t>Are the</a:t>
            </a:r>
            <a:r>
              <a:rPr lang="en-US" sz="2400" dirty="0"/>
              <a:t> analysis methods used to examine our research questions sufficient?</a:t>
            </a:r>
            <a:endParaRPr lang="en-GB" sz="2400" dirty="0"/>
          </a:p>
          <a:p>
            <a:pPr marL="0" indent="0">
              <a:buNone/>
            </a:pPr>
            <a:endParaRPr lang="en-GB" sz="2400" dirty="0"/>
          </a:p>
          <a:p>
            <a:pPr marL="0" indent="0">
              <a:buNone/>
            </a:pPr>
            <a:endParaRPr lang="en-GB" sz="2400" dirty="0"/>
          </a:p>
        </p:txBody>
      </p:sp>
      <p:sp>
        <p:nvSpPr>
          <p:cNvPr id="5" name="Rectangle 4"/>
          <p:cNvSpPr/>
          <p:nvPr/>
        </p:nvSpPr>
        <p:spPr>
          <a:xfrm>
            <a:off x="335360" y="2996952"/>
            <a:ext cx="11536264" cy="2862322"/>
          </a:xfrm>
          <a:prstGeom prst="rect">
            <a:avLst/>
          </a:prstGeom>
          <a:ln>
            <a:solidFill>
              <a:schemeClr val="accent5">
                <a:lumMod val="50000"/>
              </a:schemeClr>
            </a:solidFill>
          </a:ln>
        </p:spPr>
        <p:txBody>
          <a:bodyPr wrap="square">
            <a:spAutoFit/>
          </a:bodyPr>
          <a:lstStyle/>
          <a:p>
            <a:pPr marL="0" indent="0">
              <a:buNone/>
            </a:pPr>
            <a:r>
              <a:rPr lang="en-GB" altLang="en-US" sz="2000" dirty="0"/>
              <a:t>Research questions:</a:t>
            </a:r>
          </a:p>
          <a:p>
            <a:pPr marL="0" indent="0">
              <a:buNone/>
            </a:pPr>
            <a:endParaRPr lang="en-GB" altLang="en-US" sz="2000" dirty="0"/>
          </a:p>
          <a:p>
            <a:pPr marL="857250" lvl="1" indent="-457200">
              <a:buFont typeface="+mj-lt"/>
              <a:buAutoNum type="arabicParenR"/>
            </a:pPr>
            <a:r>
              <a:rPr lang="en-US" sz="2000" dirty="0"/>
              <a:t>Which types of additional tasks increase dropout from annual interviews of a household panel?</a:t>
            </a:r>
          </a:p>
          <a:p>
            <a:pPr marL="857250" lvl="1" indent="-457200">
              <a:buFont typeface="+mj-lt"/>
              <a:buAutoNum type="arabicParenR"/>
            </a:pPr>
            <a:endParaRPr lang="en-US" sz="2000" dirty="0"/>
          </a:p>
          <a:p>
            <a:pPr marL="857250" lvl="1" indent="-457200">
              <a:buFont typeface="+mj-lt"/>
              <a:buAutoNum type="arabicParenR"/>
            </a:pPr>
            <a:r>
              <a:rPr lang="en-US" sz="2000" dirty="0"/>
              <a:t>Which types of respondents are more likely to drop out from the panel if they are invited to additional tasks? Are those who are more likely to drop out due to additional tasks the same types of respondents who are already under-represented in the panel?</a:t>
            </a:r>
          </a:p>
          <a:p>
            <a:pPr marL="400050" lvl="1" indent="0"/>
            <a:endParaRPr lang="en-GB" sz="2000" dirty="0"/>
          </a:p>
        </p:txBody>
      </p:sp>
    </p:spTree>
    <p:extLst>
      <p:ext uri="{BB962C8B-B14F-4D97-AF65-F5344CB8AC3E}">
        <p14:creationId xmlns:p14="http://schemas.microsoft.com/office/powerpoint/2010/main" val="343766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 name="Group 110">
            <a:extLst>
              <a:ext uri="{FF2B5EF4-FFF2-40B4-BE49-F238E27FC236}">
                <a16:creationId xmlns:a16="http://schemas.microsoft.com/office/drawing/2014/main" id="{38138D5F-1AB5-BD3A-E54C-46D886EB442E}"/>
              </a:ext>
            </a:extLst>
          </p:cNvPr>
          <p:cNvGrpSpPr/>
          <p:nvPr/>
        </p:nvGrpSpPr>
        <p:grpSpPr>
          <a:xfrm>
            <a:off x="191344" y="692696"/>
            <a:ext cx="11504917" cy="5596259"/>
            <a:chOff x="262707" y="692697"/>
            <a:chExt cx="11504917" cy="5596259"/>
          </a:xfrm>
        </p:grpSpPr>
        <p:sp>
          <p:nvSpPr>
            <p:cNvPr id="4" name="TextBox 3">
              <a:extLst>
                <a:ext uri="{FF2B5EF4-FFF2-40B4-BE49-F238E27FC236}">
                  <a16:creationId xmlns:a16="http://schemas.microsoft.com/office/drawing/2014/main" id="{78CC5E0A-3B3D-E1CA-AFAC-62E285AC28F6}"/>
                </a:ext>
              </a:extLst>
            </p:cNvPr>
            <p:cNvSpPr txBox="1"/>
            <p:nvPr/>
          </p:nvSpPr>
          <p:spPr>
            <a:xfrm>
              <a:off x="318025" y="697359"/>
              <a:ext cx="802881" cy="372877"/>
            </a:xfrm>
            <a:prstGeom prst="rect">
              <a:avLst/>
            </a:prstGeom>
            <a:noFill/>
          </p:spPr>
          <p:txBody>
            <a:bodyPr wrap="square" rtlCol="0">
              <a:spAutoFit/>
            </a:bodyPr>
            <a:lstStyle/>
            <a:p>
              <a:r>
                <a:rPr lang="en-GB" sz="2000" dirty="0"/>
                <a:t>2008</a:t>
              </a:r>
              <a:endParaRPr lang="en-US" sz="2000" dirty="0"/>
            </a:p>
          </p:txBody>
        </p:sp>
        <p:cxnSp>
          <p:nvCxnSpPr>
            <p:cNvPr id="51" name="Straight Arrow Connector 50">
              <a:extLst>
                <a:ext uri="{FF2B5EF4-FFF2-40B4-BE49-F238E27FC236}">
                  <a16:creationId xmlns:a16="http://schemas.microsoft.com/office/drawing/2014/main" id="{B50E86C2-5EC8-922A-7A26-DAA4496BA15E}"/>
                </a:ext>
              </a:extLst>
            </p:cNvPr>
            <p:cNvCxnSpPr/>
            <p:nvPr/>
          </p:nvCxnSpPr>
          <p:spPr bwMode="auto">
            <a:xfrm>
              <a:off x="1686867" y="1036890"/>
              <a:ext cx="0" cy="2237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3">
              <a:extLst>
                <a:ext uri="{FF2B5EF4-FFF2-40B4-BE49-F238E27FC236}">
                  <a16:creationId xmlns:a16="http://schemas.microsoft.com/office/drawing/2014/main" id="{94555D18-06DA-6729-1257-EFA829407540}"/>
                </a:ext>
              </a:extLst>
            </p:cNvPr>
            <p:cNvSpPr txBox="1"/>
            <p:nvPr/>
          </p:nvSpPr>
          <p:spPr>
            <a:xfrm>
              <a:off x="1126728" y="692697"/>
              <a:ext cx="1215157" cy="344193"/>
            </a:xfrm>
            <a:prstGeom prst="rect">
              <a:avLst/>
            </a:prstGeom>
            <a:noFill/>
            <a:ln>
              <a:solidFill>
                <a:schemeClr val="accent1">
                  <a:lumMod val="75000"/>
                </a:schemeClr>
              </a:solidFill>
            </a:ln>
          </p:spPr>
          <p:txBody>
            <a:bodyPr wrap="square" rtlCol="0">
              <a:spAutoFit/>
            </a:bodyPr>
            <a:lstStyle/>
            <a:p>
              <a:r>
                <a:rPr lang="en-GB" sz="1800" dirty="0"/>
                <a:t>Wave 1</a:t>
              </a:r>
            </a:p>
          </p:txBody>
        </p:sp>
        <p:grpSp>
          <p:nvGrpSpPr>
            <p:cNvPr id="6" name="Group 5">
              <a:extLst>
                <a:ext uri="{FF2B5EF4-FFF2-40B4-BE49-F238E27FC236}">
                  <a16:creationId xmlns:a16="http://schemas.microsoft.com/office/drawing/2014/main" id="{A052B339-8EE3-252A-E3E4-26371C8F1EC4}"/>
                </a:ext>
              </a:extLst>
            </p:cNvPr>
            <p:cNvGrpSpPr/>
            <p:nvPr/>
          </p:nvGrpSpPr>
          <p:grpSpPr>
            <a:xfrm>
              <a:off x="1120906" y="1125191"/>
              <a:ext cx="10646718" cy="5163765"/>
              <a:chOff x="767407" y="600996"/>
              <a:chExt cx="10782437" cy="5438298"/>
            </a:xfrm>
          </p:grpSpPr>
          <p:sp>
            <p:nvSpPr>
              <p:cNvPr id="8" name="TextBox 7">
                <a:extLst>
                  <a:ext uri="{FF2B5EF4-FFF2-40B4-BE49-F238E27FC236}">
                    <a16:creationId xmlns:a16="http://schemas.microsoft.com/office/drawing/2014/main" id="{714677A8-C605-4517-0C2C-9259854D709D}"/>
                  </a:ext>
                </a:extLst>
              </p:cNvPr>
              <p:cNvSpPr txBox="1"/>
              <p:nvPr/>
            </p:nvSpPr>
            <p:spPr>
              <a:xfrm>
                <a:off x="775598" y="764704"/>
                <a:ext cx="1198821" cy="369332"/>
              </a:xfrm>
              <a:prstGeom prst="rect">
                <a:avLst/>
              </a:prstGeom>
              <a:noFill/>
              <a:ln>
                <a:solidFill>
                  <a:schemeClr val="accent1">
                    <a:lumMod val="75000"/>
                  </a:schemeClr>
                </a:solidFill>
              </a:ln>
            </p:spPr>
            <p:txBody>
              <a:bodyPr wrap="square" rtlCol="0">
                <a:spAutoFit/>
              </a:bodyPr>
              <a:lstStyle/>
              <a:p>
                <a:r>
                  <a:rPr lang="en-GB" sz="1800" dirty="0"/>
                  <a:t>Wave 6</a:t>
                </a:r>
              </a:p>
            </p:txBody>
          </p:sp>
          <p:sp>
            <p:nvSpPr>
              <p:cNvPr id="9" name="TextBox 8">
                <a:extLst>
                  <a:ext uri="{FF2B5EF4-FFF2-40B4-BE49-F238E27FC236}">
                    <a16:creationId xmlns:a16="http://schemas.microsoft.com/office/drawing/2014/main" id="{A6BCC167-2107-9187-CB98-5C332B396714}"/>
                  </a:ext>
                </a:extLst>
              </p:cNvPr>
              <p:cNvSpPr txBox="1"/>
              <p:nvPr/>
            </p:nvSpPr>
            <p:spPr>
              <a:xfrm>
                <a:off x="786773" y="1423272"/>
                <a:ext cx="1198821" cy="369332"/>
              </a:xfrm>
              <a:prstGeom prst="rect">
                <a:avLst/>
              </a:prstGeom>
              <a:noFill/>
              <a:ln>
                <a:solidFill>
                  <a:schemeClr val="accent1">
                    <a:lumMod val="75000"/>
                  </a:schemeClr>
                </a:solidFill>
              </a:ln>
            </p:spPr>
            <p:txBody>
              <a:bodyPr wrap="square" rtlCol="0">
                <a:spAutoFit/>
              </a:bodyPr>
              <a:lstStyle/>
              <a:p>
                <a:r>
                  <a:rPr lang="en-GB" sz="1800" dirty="0"/>
                  <a:t>Wave 7</a:t>
                </a:r>
              </a:p>
            </p:txBody>
          </p:sp>
          <p:sp>
            <p:nvSpPr>
              <p:cNvPr id="10" name="TextBox 9">
                <a:extLst>
                  <a:ext uri="{FF2B5EF4-FFF2-40B4-BE49-F238E27FC236}">
                    <a16:creationId xmlns:a16="http://schemas.microsoft.com/office/drawing/2014/main" id="{58E2CB5E-561B-C00A-5341-C89F4044C364}"/>
                  </a:ext>
                </a:extLst>
              </p:cNvPr>
              <p:cNvSpPr txBox="1"/>
              <p:nvPr/>
            </p:nvSpPr>
            <p:spPr>
              <a:xfrm>
                <a:off x="789073" y="2083016"/>
                <a:ext cx="1198821" cy="369332"/>
              </a:xfrm>
              <a:prstGeom prst="rect">
                <a:avLst/>
              </a:prstGeom>
              <a:noFill/>
              <a:ln>
                <a:solidFill>
                  <a:schemeClr val="accent1">
                    <a:lumMod val="75000"/>
                  </a:schemeClr>
                </a:solidFill>
              </a:ln>
            </p:spPr>
            <p:txBody>
              <a:bodyPr wrap="square" rtlCol="0">
                <a:spAutoFit/>
              </a:bodyPr>
              <a:lstStyle/>
              <a:p>
                <a:r>
                  <a:rPr lang="en-GB" sz="1800" dirty="0"/>
                  <a:t>Wave 9</a:t>
                </a:r>
              </a:p>
            </p:txBody>
          </p:sp>
          <p:sp>
            <p:nvSpPr>
              <p:cNvPr id="11" name="TextBox 10">
                <a:extLst>
                  <a:ext uri="{FF2B5EF4-FFF2-40B4-BE49-F238E27FC236}">
                    <a16:creationId xmlns:a16="http://schemas.microsoft.com/office/drawing/2014/main" id="{05790580-90CB-DC2C-D25A-8514CB0248A6}"/>
                  </a:ext>
                </a:extLst>
              </p:cNvPr>
              <p:cNvSpPr txBox="1"/>
              <p:nvPr/>
            </p:nvSpPr>
            <p:spPr>
              <a:xfrm>
                <a:off x="767408" y="2750407"/>
                <a:ext cx="1198821" cy="369332"/>
              </a:xfrm>
              <a:prstGeom prst="rect">
                <a:avLst/>
              </a:prstGeom>
              <a:noFill/>
              <a:ln>
                <a:solidFill>
                  <a:schemeClr val="accent1">
                    <a:lumMod val="75000"/>
                  </a:schemeClr>
                </a:solidFill>
              </a:ln>
            </p:spPr>
            <p:txBody>
              <a:bodyPr wrap="square" rtlCol="0">
                <a:spAutoFit/>
              </a:bodyPr>
              <a:lstStyle/>
              <a:p>
                <a:r>
                  <a:rPr lang="en-GB" sz="1800" dirty="0"/>
                  <a:t>Wave 11</a:t>
                </a:r>
              </a:p>
            </p:txBody>
          </p:sp>
          <p:sp>
            <p:nvSpPr>
              <p:cNvPr id="12" name="TextBox 11">
                <a:extLst>
                  <a:ext uri="{FF2B5EF4-FFF2-40B4-BE49-F238E27FC236}">
                    <a16:creationId xmlns:a16="http://schemas.microsoft.com/office/drawing/2014/main" id="{F21CE575-AF4F-C62C-6C5B-3A659EBBD668}"/>
                  </a:ext>
                </a:extLst>
              </p:cNvPr>
              <p:cNvSpPr txBox="1"/>
              <p:nvPr/>
            </p:nvSpPr>
            <p:spPr>
              <a:xfrm>
                <a:off x="768005" y="3449424"/>
                <a:ext cx="1198821" cy="369332"/>
              </a:xfrm>
              <a:prstGeom prst="rect">
                <a:avLst/>
              </a:prstGeom>
              <a:noFill/>
              <a:ln>
                <a:solidFill>
                  <a:schemeClr val="accent1">
                    <a:lumMod val="75000"/>
                  </a:schemeClr>
                </a:solidFill>
              </a:ln>
            </p:spPr>
            <p:txBody>
              <a:bodyPr wrap="square" rtlCol="0">
                <a:spAutoFit/>
              </a:bodyPr>
              <a:lstStyle/>
              <a:p>
                <a:r>
                  <a:rPr lang="en-GB" sz="1800" dirty="0"/>
                  <a:t>Wave 12</a:t>
                </a:r>
              </a:p>
            </p:txBody>
          </p:sp>
          <p:sp>
            <p:nvSpPr>
              <p:cNvPr id="13" name="TextBox 12">
                <a:extLst>
                  <a:ext uri="{FF2B5EF4-FFF2-40B4-BE49-F238E27FC236}">
                    <a16:creationId xmlns:a16="http://schemas.microsoft.com/office/drawing/2014/main" id="{3D5EE6F8-B521-56C8-1330-D49F53EAE5F7}"/>
                  </a:ext>
                </a:extLst>
              </p:cNvPr>
              <p:cNvSpPr txBox="1"/>
              <p:nvPr/>
            </p:nvSpPr>
            <p:spPr>
              <a:xfrm>
                <a:off x="767407" y="4138746"/>
                <a:ext cx="1198821" cy="369332"/>
              </a:xfrm>
              <a:prstGeom prst="rect">
                <a:avLst/>
              </a:prstGeom>
              <a:noFill/>
              <a:ln>
                <a:solidFill>
                  <a:schemeClr val="accent1">
                    <a:lumMod val="75000"/>
                  </a:schemeClr>
                </a:solidFill>
              </a:ln>
            </p:spPr>
            <p:txBody>
              <a:bodyPr wrap="square" rtlCol="0">
                <a:spAutoFit/>
              </a:bodyPr>
              <a:lstStyle/>
              <a:p>
                <a:r>
                  <a:rPr lang="en-GB" sz="1800" dirty="0"/>
                  <a:t>Wave 13</a:t>
                </a:r>
              </a:p>
            </p:txBody>
          </p:sp>
          <p:sp>
            <p:nvSpPr>
              <p:cNvPr id="15" name="TextBox 14">
                <a:extLst>
                  <a:ext uri="{FF2B5EF4-FFF2-40B4-BE49-F238E27FC236}">
                    <a16:creationId xmlns:a16="http://schemas.microsoft.com/office/drawing/2014/main" id="{CC427026-7F4E-A62B-954C-BBCB87888307}"/>
                  </a:ext>
                </a:extLst>
              </p:cNvPr>
              <p:cNvSpPr txBox="1"/>
              <p:nvPr/>
            </p:nvSpPr>
            <p:spPr>
              <a:xfrm>
                <a:off x="775598" y="4836895"/>
                <a:ext cx="1198821" cy="369332"/>
              </a:xfrm>
              <a:prstGeom prst="rect">
                <a:avLst/>
              </a:prstGeom>
              <a:noFill/>
              <a:ln>
                <a:solidFill>
                  <a:schemeClr val="accent5">
                    <a:lumMod val="75000"/>
                  </a:schemeClr>
                </a:solidFill>
              </a:ln>
            </p:spPr>
            <p:txBody>
              <a:bodyPr wrap="square" rtlCol="0">
                <a:spAutoFit/>
              </a:bodyPr>
              <a:lstStyle/>
              <a:p>
                <a:r>
                  <a:rPr lang="en-GB" sz="1800" dirty="0"/>
                  <a:t>Wave 15</a:t>
                </a:r>
              </a:p>
            </p:txBody>
          </p:sp>
          <p:cxnSp>
            <p:nvCxnSpPr>
              <p:cNvPr id="19" name="Straight Arrow Connector 18">
                <a:extLst>
                  <a:ext uri="{FF2B5EF4-FFF2-40B4-BE49-F238E27FC236}">
                    <a16:creationId xmlns:a16="http://schemas.microsoft.com/office/drawing/2014/main" id="{D77F615A-9310-6070-D28B-ADC7D18711A1}"/>
                  </a:ext>
                </a:extLst>
              </p:cNvPr>
              <p:cNvCxnSpPr>
                <a:cxnSpLocks/>
                <a:stCxn id="8" idx="3"/>
                <a:endCxn id="21" idx="1"/>
              </p:cNvCxnSpPr>
              <p:nvPr/>
            </p:nvCxnSpPr>
            <p:spPr bwMode="auto">
              <a:xfrm flipV="1">
                <a:off x="1974419" y="795480"/>
                <a:ext cx="3010994" cy="15389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DDC35DA5-07DA-6235-FC82-FCCF2D31AE17}"/>
                  </a:ext>
                </a:extLst>
              </p:cNvPr>
              <p:cNvSpPr txBox="1"/>
              <p:nvPr/>
            </p:nvSpPr>
            <p:spPr>
              <a:xfrm>
                <a:off x="4985412" y="600996"/>
                <a:ext cx="4466803" cy="388968"/>
              </a:xfrm>
              <a:prstGeom prst="rect">
                <a:avLst/>
              </a:prstGeom>
              <a:noFill/>
              <a:ln>
                <a:solidFill>
                  <a:schemeClr val="accent1">
                    <a:lumMod val="75000"/>
                  </a:schemeClr>
                </a:solidFill>
              </a:ln>
            </p:spPr>
            <p:txBody>
              <a:bodyPr wrap="square" rtlCol="0">
                <a:spAutoFit/>
              </a:bodyPr>
              <a:lstStyle/>
              <a:p>
                <a:r>
                  <a:rPr lang="en-GB" sz="1800" dirty="0"/>
                  <a:t>Finger measurement study (N = 1,434)</a:t>
                </a:r>
              </a:p>
            </p:txBody>
          </p:sp>
          <p:cxnSp>
            <p:nvCxnSpPr>
              <p:cNvPr id="26" name="Straight Arrow Connector 25">
                <a:extLst>
                  <a:ext uri="{FF2B5EF4-FFF2-40B4-BE49-F238E27FC236}">
                    <a16:creationId xmlns:a16="http://schemas.microsoft.com/office/drawing/2014/main" id="{2E24C2A3-AB60-A0DF-2AB3-27D590DA1CEB}"/>
                  </a:ext>
                </a:extLst>
              </p:cNvPr>
              <p:cNvCxnSpPr>
                <a:cxnSpLocks/>
                <a:stCxn id="9" idx="3"/>
                <a:endCxn id="27" idx="1"/>
              </p:cNvCxnSpPr>
              <p:nvPr/>
            </p:nvCxnSpPr>
            <p:spPr bwMode="auto">
              <a:xfrm flipV="1">
                <a:off x="1985593" y="1443459"/>
                <a:ext cx="3003194" cy="164479"/>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Box 26">
                <a:extLst>
                  <a:ext uri="{FF2B5EF4-FFF2-40B4-BE49-F238E27FC236}">
                    <a16:creationId xmlns:a16="http://schemas.microsoft.com/office/drawing/2014/main" id="{27BA39A6-84C5-FCF1-39E7-00C6ED953E68}"/>
                  </a:ext>
                </a:extLst>
              </p:cNvPr>
              <p:cNvSpPr txBox="1"/>
              <p:nvPr/>
            </p:nvSpPr>
            <p:spPr>
              <a:xfrm>
                <a:off x="4988788" y="1248975"/>
                <a:ext cx="3073308" cy="388968"/>
              </a:xfrm>
              <a:prstGeom prst="rect">
                <a:avLst/>
              </a:prstGeom>
              <a:noFill/>
              <a:ln>
                <a:solidFill>
                  <a:schemeClr val="accent1">
                    <a:lumMod val="75000"/>
                  </a:schemeClr>
                </a:solidFill>
              </a:ln>
            </p:spPr>
            <p:txBody>
              <a:bodyPr wrap="square" rtlCol="0">
                <a:spAutoFit/>
              </a:bodyPr>
              <a:lstStyle/>
              <a:p>
                <a:r>
                  <a:rPr lang="en-GB" sz="1800" dirty="0"/>
                  <a:t>Time-use diary (N = 1,841)</a:t>
                </a:r>
              </a:p>
            </p:txBody>
          </p:sp>
          <p:cxnSp>
            <p:nvCxnSpPr>
              <p:cNvPr id="32" name="Straight Arrow Connector 31">
                <a:extLst>
                  <a:ext uri="{FF2B5EF4-FFF2-40B4-BE49-F238E27FC236}">
                    <a16:creationId xmlns:a16="http://schemas.microsoft.com/office/drawing/2014/main" id="{F0B2F1B6-4F7C-37B4-5DB9-A6032B9502FE}"/>
                  </a:ext>
                </a:extLst>
              </p:cNvPr>
              <p:cNvCxnSpPr>
                <a:cxnSpLocks/>
                <a:endCxn id="66" idx="1"/>
              </p:cNvCxnSpPr>
              <p:nvPr/>
            </p:nvCxnSpPr>
            <p:spPr bwMode="auto">
              <a:xfrm>
                <a:off x="1325797" y="3928479"/>
                <a:ext cx="3633913" cy="12447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a:extLst>
                  <a:ext uri="{FF2B5EF4-FFF2-40B4-BE49-F238E27FC236}">
                    <a16:creationId xmlns:a16="http://schemas.microsoft.com/office/drawing/2014/main" id="{82D69C33-945C-2D22-0358-184494AD7E40}"/>
                  </a:ext>
                </a:extLst>
              </p:cNvPr>
              <p:cNvSpPr txBox="1"/>
              <p:nvPr/>
            </p:nvSpPr>
            <p:spPr>
              <a:xfrm>
                <a:off x="4977567" y="1919362"/>
                <a:ext cx="3787278" cy="388968"/>
              </a:xfrm>
              <a:prstGeom prst="rect">
                <a:avLst/>
              </a:prstGeom>
              <a:noFill/>
              <a:ln>
                <a:solidFill>
                  <a:schemeClr val="accent1">
                    <a:lumMod val="75000"/>
                  </a:schemeClr>
                </a:solidFill>
              </a:ln>
            </p:spPr>
            <p:txBody>
              <a:bodyPr wrap="square" rtlCol="0">
                <a:spAutoFit/>
              </a:bodyPr>
              <a:lstStyle/>
              <a:p>
                <a:r>
                  <a:rPr lang="en-GB" sz="1800" dirty="0"/>
                  <a:t>App: Spending Study 1 (N = 1,415)</a:t>
                </a:r>
              </a:p>
            </p:txBody>
          </p:sp>
          <p:cxnSp>
            <p:nvCxnSpPr>
              <p:cNvPr id="52" name="Straight Arrow Connector 51">
                <a:extLst>
                  <a:ext uri="{FF2B5EF4-FFF2-40B4-BE49-F238E27FC236}">
                    <a16:creationId xmlns:a16="http://schemas.microsoft.com/office/drawing/2014/main" id="{74BE5B85-2B50-457E-7984-2CB213F61025}"/>
                  </a:ext>
                </a:extLst>
              </p:cNvPr>
              <p:cNvCxnSpPr>
                <a:cxnSpLocks/>
                <a:stCxn id="13" idx="3"/>
                <a:endCxn id="70" idx="1"/>
              </p:cNvCxnSpPr>
              <p:nvPr/>
            </p:nvCxnSpPr>
            <p:spPr bwMode="auto">
              <a:xfrm>
                <a:off x="1966228" y="4323412"/>
                <a:ext cx="3001961" cy="66105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Box 52">
                <a:extLst>
                  <a:ext uri="{FF2B5EF4-FFF2-40B4-BE49-F238E27FC236}">
                    <a16:creationId xmlns:a16="http://schemas.microsoft.com/office/drawing/2014/main" id="{85477295-FE97-7066-AD6F-F1B982D9507E}"/>
                  </a:ext>
                </a:extLst>
              </p:cNvPr>
              <p:cNvSpPr txBox="1"/>
              <p:nvPr/>
            </p:nvSpPr>
            <p:spPr>
              <a:xfrm>
                <a:off x="4977806" y="2415452"/>
                <a:ext cx="4362309" cy="388968"/>
              </a:xfrm>
              <a:prstGeom prst="rect">
                <a:avLst/>
              </a:prstGeom>
              <a:noFill/>
              <a:ln>
                <a:solidFill>
                  <a:schemeClr val="accent1">
                    <a:lumMod val="75000"/>
                  </a:schemeClr>
                </a:solidFill>
              </a:ln>
            </p:spPr>
            <p:txBody>
              <a:bodyPr wrap="square" rtlCol="0">
                <a:spAutoFit/>
              </a:bodyPr>
              <a:lstStyle/>
              <a:p>
                <a:r>
                  <a:rPr lang="en-GB" sz="1800" dirty="0"/>
                  <a:t>App: Spending Study 2 (N = 1,580)</a:t>
                </a:r>
              </a:p>
            </p:txBody>
          </p:sp>
          <p:cxnSp>
            <p:nvCxnSpPr>
              <p:cNvPr id="62" name="Straight Arrow Connector 61">
                <a:extLst>
                  <a:ext uri="{FF2B5EF4-FFF2-40B4-BE49-F238E27FC236}">
                    <a16:creationId xmlns:a16="http://schemas.microsoft.com/office/drawing/2014/main" id="{4828F3C3-59E5-C958-611F-26E02E7428AA}"/>
                  </a:ext>
                </a:extLst>
              </p:cNvPr>
              <p:cNvCxnSpPr>
                <a:cxnSpLocks/>
                <a:stCxn id="84" idx="1"/>
                <a:endCxn id="33" idx="1"/>
              </p:cNvCxnSpPr>
              <p:nvPr/>
            </p:nvCxnSpPr>
            <p:spPr bwMode="auto">
              <a:xfrm flipV="1">
                <a:off x="1333050" y="2113846"/>
                <a:ext cx="3644518" cy="45371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215ACC43-AA60-1AC9-9F36-08DBAB98F9E0}"/>
                  </a:ext>
                </a:extLst>
              </p:cNvPr>
              <p:cNvSpPr txBox="1"/>
              <p:nvPr/>
            </p:nvSpPr>
            <p:spPr>
              <a:xfrm>
                <a:off x="4968188" y="3406114"/>
                <a:ext cx="6581656" cy="388968"/>
              </a:xfrm>
              <a:prstGeom prst="rect">
                <a:avLst/>
              </a:prstGeom>
              <a:noFill/>
              <a:ln>
                <a:solidFill>
                  <a:schemeClr val="accent1">
                    <a:lumMod val="75000"/>
                  </a:schemeClr>
                </a:solidFill>
              </a:ln>
            </p:spPr>
            <p:txBody>
              <a:bodyPr wrap="square" rtlCol="0">
                <a:spAutoFit/>
              </a:bodyPr>
              <a:lstStyle/>
              <a:p>
                <a:r>
                  <a:rPr lang="en-GB" sz="1800" dirty="0"/>
                  <a:t>Bio-measure samples: hair and blood (N = 1,487)</a:t>
                </a:r>
              </a:p>
            </p:txBody>
          </p:sp>
          <p:cxnSp>
            <p:nvCxnSpPr>
              <p:cNvPr id="65" name="Straight Arrow Connector 64">
                <a:extLst>
                  <a:ext uri="{FF2B5EF4-FFF2-40B4-BE49-F238E27FC236}">
                    <a16:creationId xmlns:a16="http://schemas.microsoft.com/office/drawing/2014/main" id="{4EF0A338-BC2E-3B09-DCD8-EF9C64AC2BA4}"/>
                  </a:ext>
                </a:extLst>
              </p:cNvPr>
              <p:cNvCxnSpPr>
                <a:cxnSpLocks/>
                <a:stCxn id="11" idx="3"/>
                <a:endCxn id="53" idx="1"/>
              </p:cNvCxnSpPr>
              <p:nvPr/>
            </p:nvCxnSpPr>
            <p:spPr bwMode="auto">
              <a:xfrm flipV="1">
                <a:off x="1966229" y="2609936"/>
                <a:ext cx="3011578" cy="3251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Box 65">
                <a:extLst>
                  <a:ext uri="{FF2B5EF4-FFF2-40B4-BE49-F238E27FC236}">
                    <a16:creationId xmlns:a16="http://schemas.microsoft.com/office/drawing/2014/main" id="{5FAFF50A-EC4F-2EE2-05C0-1637D49EED90}"/>
                  </a:ext>
                </a:extLst>
              </p:cNvPr>
              <p:cNvSpPr txBox="1"/>
              <p:nvPr/>
            </p:nvSpPr>
            <p:spPr>
              <a:xfrm>
                <a:off x="4959711" y="3858467"/>
                <a:ext cx="3258793" cy="388968"/>
              </a:xfrm>
              <a:prstGeom prst="rect">
                <a:avLst/>
              </a:prstGeom>
              <a:noFill/>
              <a:ln>
                <a:solidFill>
                  <a:schemeClr val="accent1">
                    <a:lumMod val="75000"/>
                  </a:schemeClr>
                </a:solidFill>
              </a:ln>
            </p:spPr>
            <p:txBody>
              <a:bodyPr wrap="square" rtlCol="0">
                <a:spAutoFit/>
              </a:bodyPr>
              <a:lstStyle/>
              <a:p>
                <a:r>
                  <a:rPr lang="en-GB" sz="1800" dirty="0"/>
                  <a:t>Life Events study (N = 889)</a:t>
                </a:r>
              </a:p>
            </p:txBody>
          </p:sp>
          <p:cxnSp>
            <p:nvCxnSpPr>
              <p:cNvPr id="67" name="Straight Arrow Connector 66">
                <a:extLst>
                  <a:ext uri="{FF2B5EF4-FFF2-40B4-BE49-F238E27FC236}">
                    <a16:creationId xmlns:a16="http://schemas.microsoft.com/office/drawing/2014/main" id="{A963A5E7-92E5-98DE-8DC0-7758A194F9BB}"/>
                  </a:ext>
                </a:extLst>
              </p:cNvPr>
              <p:cNvCxnSpPr>
                <a:cxnSpLocks/>
                <a:stCxn id="76" idx="3"/>
                <a:endCxn id="78" idx="1"/>
              </p:cNvCxnSpPr>
              <p:nvPr/>
            </p:nvCxnSpPr>
            <p:spPr bwMode="auto">
              <a:xfrm>
                <a:off x="1986634" y="5696472"/>
                <a:ext cx="2981554" cy="14833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Box 67">
                <a:extLst>
                  <a:ext uri="{FF2B5EF4-FFF2-40B4-BE49-F238E27FC236}">
                    <a16:creationId xmlns:a16="http://schemas.microsoft.com/office/drawing/2014/main" id="{A841074B-D70A-3947-786C-59637843759B}"/>
                  </a:ext>
                </a:extLst>
              </p:cNvPr>
              <p:cNvSpPr txBox="1"/>
              <p:nvPr/>
            </p:nvSpPr>
            <p:spPr>
              <a:xfrm>
                <a:off x="4959711" y="4344751"/>
                <a:ext cx="3258793" cy="388968"/>
              </a:xfrm>
              <a:prstGeom prst="rect">
                <a:avLst/>
              </a:prstGeom>
              <a:noFill/>
              <a:ln>
                <a:solidFill>
                  <a:schemeClr val="accent1">
                    <a:lumMod val="75000"/>
                  </a:schemeClr>
                </a:solidFill>
              </a:ln>
            </p:spPr>
            <p:txBody>
              <a:bodyPr wrap="square" rtlCol="0">
                <a:spAutoFit/>
              </a:bodyPr>
              <a:lstStyle/>
              <a:p>
                <a:r>
                  <a:rPr lang="en-GB" sz="1800" dirty="0"/>
                  <a:t>SMS text consent (N = 1,231)</a:t>
                </a:r>
              </a:p>
            </p:txBody>
          </p:sp>
          <p:cxnSp>
            <p:nvCxnSpPr>
              <p:cNvPr id="69" name="Straight Arrow Connector 68">
                <a:extLst>
                  <a:ext uri="{FF2B5EF4-FFF2-40B4-BE49-F238E27FC236}">
                    <a16:creationId xmlns:a16="http://schemas.microsoft.com/office/drawing/2014/main" id="{086D6ECA-46DC-AC60-0CD1-0E4DA348A0E6}"/>
                  </a:ext>
                </a:extLst>
              </p:cNvPr>
              <p:cNvCxnSpPr>
                <a:cxnSpLocks/>
                <a:stCxn id="12" idx="3"/>
                <a:endCxn id="63" idx="1"/>
              </p:cNvCxnSpPr>
              <p:nvPr/>
            </p:nvCxnSpPr>
            <p:spPr bwMode="auto">
              <a:xfrm flipV="1">
                <a:off x="1966825" y="3600597"/>
                <a:ext cx="3001363" cy="3349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Box 69">
                <a:extLst>
                  <a:ext uri="{FF2B5EF4-FFF2-40B4-BE49-F238E27FC236}">
                    <a16:creationId xmlns:a16="http://schemas.microsoft.com/office/drawing/2014/main" id="{7101D931-84CE-6478-86D4-4CF8A02C83C1}"/>
                  </a:ext>
                </a:extLst>
              </p:cNvPr>
              <p:cNvSpPr txBox="1"/>
              <p:nvPr/>
            </p:nvSpPr>
            <p:spPr>
              <a:xfrm>
                <a:off x="4968188" y="4789985"/>
                <a:ext cx="3504875" cy="388968"/>
              </a:xfrm>
              <a:prstGeom prst="rect">
                <a:avLst/>
              </a:prstGeom>
              <a:noFill/>
              <a:ln>
                <a:solidFill>
                  <a:schemeClr val="accent1">
                    <a:lumMod val="75000"/>
                  </a:schemeClr>
                </a:solidFill>
              </a:ln>
            </p:spPr>
            <p:txBody>
              <a:bodyPr wrap="square" rtlCol="0">
                <a:spAutoFit/>
              </a:bodyPr>
              <a:lstStyle/>
              <a:p>
                <a:r>
                  <a:rPr lang="en-GB" sz="1800" dirty="0"/>
                  <a:t>App: Wellbeing (N = 1,247)</a:t>
                </a:r>
              </a:p>
            </p:txBody>
          </p:sp>
          <p:cxnSp>
            <p:nvCxnSpPr>
              <p:cNvPr id="71" name="Straight Arrow Connector 70">
                <a:extLst>
                  <a:ext uri="{FF2B5EF4-FFF2-40B4-BE49-F238E27FC236}">
                    <a16:creationId xmlns:a16="http://schemas.microsoft.com/office/drawing/2014/main" id="{8157E049-8F37-9D3A-7E4B-FDF6C828A8E0}"/>
                  </a:ext>
                </a:extLst>
              </p:cNvPr>
              <p:cNvCxnSpPr>
                <a:cxnSpLocks/>
                <a:stCxn id="13" idx="3"/>
                <a:endCxn id="68" idx="1"/>
              </p:cNvCxnSpPr>
              <p:nvPr/>
            </p:nvCxnSpPr>
            <p:spPr bwMode="auto">
              <a:xfrm>
                <a:off x="1966228" y="4323412"/>
                <a:ext cx="2993483" cy="215823"/>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72" name="TextBox 71">
                <a:extLst>
                  <a:ext uri="{FF2B5EF4-FFF2-40B4-BE49-F238E27FC236}">
                    <a16:creationId xmlns:a16="http://schemas.microsoft.com/office/drawing/2014/main" id="{082EF07E-D3AA-2022-0732-E5D1FC080F53}"/>
                  </a:ext>
                </a:extLst>
              </p:cNvPr>
              <p:cNvSpPr txBox="1"/>
              <p:nvPr/>
            </p:nvSpPr>
            <p:spPr>
              <a:xfrm>
                <a:off x="4952842" y="5206227"/>
                <a:ext cx="3998514" cy="388968"/>
              </a:xfrm>
              <a:prstGeom prst="rect">
                <a:avLst/>
              </a:prstGeom>
              <a:noFill/>
              <a:ln>
                <a:solidFill>
                  <a:schemeClr val="accent5">
                    <a:lumMod val="75000"/>
                  </a:schemeClr>
                </a:solidFill>
              </a:ln>
            </p:spPr>
            <p:txBody>
              <a:bodyPr wrap="square" rtlCol="0">
                <a:spAutoFit/>
              </a:bodyPr>
              <a:lstStyle/>
              <a:p>
                <a:r>
                  <a:rPr lang="en-GB" sz="1800" dirty="0"/>
                  <a:t>App: Body Volume Index (N = 1,649)</a:t>
                </a:r>
              </a:p>
            </p:txBody>
          </p:sp>
          <p:cxnSp>
            <p:nvCxnSpPr>
              <p:cNvPr id="73" name="Straight Arrow Connector 72">
                <a:extLst>
                  <a:ext uri="{FF2B5EF4-FFF2-40B4-BE49-F238E27FC236}">
                    <a16:creationId xmlns:a16="http://schemas.microsoft.com/office/drawing/2014/main" id="{0C93C7AE-E065-BABF-AF6F-80B23C776D56}"/>
                  </a:ext>
                </a:extLst>
              </p:cNvPr>
              <p:cNvCxnSpPr/>
              <p:nvPr/>
            </p:nvCxnSpPr>
            <p:spPr bwMode="auto">
              <a:xfrm>
                <a:off x="1344251" y="1134036"/>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77BA9496-3CCB-FE68-C7D5-491410D62E1D}"/>
                  </a:ext>
                </a:extLst>
              </p:cNvPr>
              <p:cNvCxnSpPr/>
              <p:nvPr/>
            </p:nvCxnSpPr>
            <p:spPr bwMode="auto">
              <a:xfrm>
                <a:off x="1326460" y="3141849"/>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AAA31E2F-A435-BB4B-4978-B40D8ABA60EA}"/>
                  </a:ext>
                </a:extLst>
              </p:cNvPr>
              <p:cNvCxnSpPr/>
              <p:nvPr/>
            </p:nvCxnSpPr>
            <p:spPr bwMode="auto">
              <a:xfrm>
                <a:off x="1331054" y="3818756"/>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Box 75">
                <a:extLst>
                  <a:ext uri="{FF2B5EF4-FFF2-40B4-BE49-F238E27FC236}">
                    <a16:creationId xmlns:a16="http://schemas.microsoft.com/office/drawing/2014/main" id="{7A079A4C-F594-DAAF-B776-6755F4E12616}"/>
                  </a:ext>
                </a:extLst>
              </p:cNvPr>
              <p:cNvSpPr txBox="1"/>
              <p:nvPr/>
            </p:nvSpPr>
            <p:spPr>
              <a:xfrm>
                <a:off x="787814" y="5511806"/>
                <a:ext cx="1198821" cy="369332"/>
              </a:xfrm>
              <a:prstGeom prst="rect">
                <a:avLst/>
              </a:prstGeom>
              <a:noFill/>
              <a:ln>
                <a:solidFill>
                  <a:schemeClr val="accent5">
                    <a:lumMod val="75000"/>
                  </a:schemeClr>
                </a:solidFill>
              </a:ln>
            </p:spPr>
            <p:txBody>
              <a:bodyPr wrap="square" rtlCol="0">
                <a:spAutoFit/>
              </a:bodyPr>
              <a:lstStyle/>
              <a:p>
                <a:r>
                  <a:rPr lang="en-GB" sz="1800" dirty="0"/>
                  <a:t>Wave 16</a:t>
                </a:r>
              </a:p>
            </p:txBody>
          </p:sp>
          <p:cxnSp>
            <p:nvCxnSpPr>
              <p:cNvPr id="77" name="Straight Arrow Connector 76">
                <a:extLst>
                  <a:ext uri="{FF2B5EF4-FFF2-40B4-BE49-F238E27FC236}">
                    <a16:creationId xmlns:a16="http://schemas.microsoft.com/office/drawing/2014/main" id="{036FC7FE-1961-3CBC-AB27-36F5F5D58E79}"/>
                  </a:ext>
                </a:extLst>
              </p:cNvPr>
              <p:cNvCxnSpPr>
                <a:cxnSpLocks/>
                <a:stCxn id="15" idx="3"/>
                <a:endCxn id="72" idx="1"/>
              </p:cNvCxnSpPr>
              <p:nvPr/>
            </p:nvCxnSpPr>
            <p:spPr bwMode="auto">
              <a:xfrm>
                <a:off x="1974419" y="5021561"/>
                <a:ext cx="2978424" cy="379149"/>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78" name="TextBox 77">
                <a:extLst>
                  <a:ext uri="{FF2B5EF4-FFF2-40B4-BE49-F238E27FC236}">
                    <a16:creationId xmlns:a16="http://schemas.microsoft.com/office/drawing/2014/main" id="{69177F60-CFE2-E98C-B698-55D44623295B}"/>
                  </a:ext>
                </a:extLst>
              </p:cNvPr>
              <p:cNvSpPr txBox="1"/>
              <p:nvPr/>
            </p:nvSpPr>
            <p:spPr>
              <a:xfrm>
                <a:off x="4968188" y="5650326"/>
                <a:ext cx="3998515" cy="388968"/>
              </a:xfrm>
              <a:prstGeom prst="rect">
                <a:avLst/>
              </a:prstGeom>
              <a:noFill/>
              <a:ln>
                <a:solidFill>
                  <a:schemeClr val="accent5">
                    <a:lumMod val="75000"/>
                  </a:schemeClr>
                </a:solidFill>
              </a:ln>
            </p:spPr>
            <p:txBody>
              <a:bodyPr wrap="square" rtlCol="0">
                <a:spAutoFit/>
              </a:bodyPr>
              <a:lstStyle/>
              <a:p>
                <a:r>
                  <a:rPr lang="en-GB" sz="1800" dirty="0">
                    <a:solidFill>
                      <a:srgbClr val="626464"/>
                    </a:solidFill>
                  </a:rPr>
                  <a:t>App: Sea Hero Quest (N = 2,825)</a:t>
                </a:r>
              </a:p>
            </p:txBody>
          </p:sp>
          <p:cxnSp>
            <p:nvCxnSpPr>
              <p:cNvPr id="79" name="Straight Arrow Connector 78">
                <a:extLst>
                  <a:ext uri="{FF2B5EF4-FFF2-40B4-BE49-F238E27FC236}">
                    <a16:creationId xmlns:a16="http://schemas.microsoft.com/office/drawing/2014/main" id="{C570743A-205F-4B85-339C-7E4270EA6618}"/>
                  </a:ext>
                </a:extLst>
              </p:cNvPr>
              <p:cNvCxnSpPr/>
              <p:nvPr/>
            </p:nvCxnSpPr>
            <p:spPr bwMode="auto">
              <a:xfrm>
                <a:off x="1333050" y="5206227"/>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Box 79">
                <a:extLst>
                  <a:ext uri="{FF2B5EF4-FFF2-40B4-BE49-F238E27FC236}">
                    <a16:creationId xmlns:a16="http://schemas.microsoft.com/office/drawing/2014/main" id="{750070C6-6881-26B0-AC46-653106E2F81C}"/>
                  </a:ext>
                </a:extLst>
              </p:cNvPr>
              <p:cNvSpPr txBox="1"/>
              <p:nvPr/>
            </p:nvSpPr>
            <p:spPr>
              <a:xfrm>
                <a:off x="1305506" y="1686807"/>
                <a:ext cx="1008112" cy="369332"/>
              </a:xfrm>
              <a:prstGeom prst="rect">
                <a:avLst/>
              </a:prstGeom>
              <a:noFill/>
            </p:spPr>
            <p:txBody>
              <a:bodyPr wrap="square" rtlCol="0">
                <a:spAutoFit/>
              </a:bodyPr>
              <a:lstStyle/>
              <a:p>
                <a:r>
                  <a:rPr lang="en-GB" sz="1800" dirty="0"/>
                  <a:t>…</a:t>
                </a:r>
              </a:p>
            </p:txBody>
          </p:sp>
          <p:cxnSp>
            <p:nvCxnSpPr>
              <p:cNvPr id="82" name="Straight Arrow Connector 81">
                <a:extLst>
                  <a:ext uri="{FF2B5EF4-FFF2-40B4-BE49-F238E27FC236}">
                    <a16:creationId xmlns:a16="http://schemas.microsoft.com/office/drawing/2014/main" id="{023C7205-CA5C-92B1-D72E-D1520C44A46E}"/>
                  </a:ext>
                </a:extLst>
              </p:cNvPr>
              <p:cNvCxnSpPr/>
              <p:nvPr/>
            </p:nvCxnSpPr>
            <p:spPr bwMode="auto">
              <a:xfrm>
                <a:off x="1344251" y="1792604"/>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TextBox 83">
                <a:extLst>
                  <a:ext uri="{FF2B5EF4-FFF2-40B4-BE49-F238E27FC236}">
                    <a16:creationId xmlns:a16="http://schemas.microsoft.com/office/drawing/2014/main" id="{3A9626CF-3EF5-9BDC-0680-719AB812F91D}"/>
                  </a:ext>
                </a:extLst>
              </p:cNvPr>
              <p:cNvSpPr txBox="1"/>
              <p:nvPr/>
            </p:nvSpPr>
            <p:spPr>
              <a:xfrm>
                <a:off x="1333050" y="2382897"/>
                <a:ext cx="1008112" cy="369332"/>
              </a:xfrm>
              <a:prstGeom prst="rect">
                <a:avLst/>
              </a:prstGeom>
              <a:noFill/>
            </p:spPr>
            <p:txBody>
              <a:bodyPr wrap="square" rtlCol="0">
                <a:spAutoFit/>
              </a:bodyPr>
              <a:lstStyle/>
              <a:p>
                <a:r>
                  <a:rPr lang="en-GB" sz="1800" dirty="0"/>
                  <a:t>…</a:t>
                </a:r>
              </a:p>
            </p:txBody>
          </p:sp>
          <p:cxnSp>
            <p:nvCxnSpPr>
              <p:cNvPr id="86" name="Straight Arrow Connector 85">
                <a:extLst>
                  <a:ext uri="{FF2B5EF4-FFF2-40B4-BE49-F238E27FC236}">
                    <a16:creationId xmlns:a16="http://schemas.microsoft.com/office/drawing/2014/main" id="{9E09F740-F479-86A4-3735-9A53AB662011}"/>
                  </a:ext>
                </a:extLst>
              </p:cNvPr>
              <p:cNvCxnSpPr/>
              <p:nvPr/>
            </p:nvCxnSpPr>
            <p:spPr bwMode="auto">
              <a:xfrm>
                <a:off x="1344251" y="2452316"/>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TextBox 86">
                <a:extLst>
                  <a:ext uri="{FF2B5EF4-FFF2-40B4-BE49-F238E27FC236}">
                    <a16:creationId xmlns:a16="http://schemas.microsoft.com/office/drawing/2014/main" id="{685CD30F-9946-94C2-090B-40A4B73ED74C}"/>
                  </a:ext>
                </a:extLst>
              </p:cNvPr>
              <p:cNvSpPr txBox="1"/>
              <p:nvPr/>
            </p:nvSpPr>
            <p:spPr>
              <a:xfrm>
                <a:off x="1287053" y="4391660"/>
                <a:ext cx="1008112" cy="369332"/>
              </a:xfrm>
              <a:prstGeom prst="rect">
                <a:avLst/>
              </a:prstGeom>
              <a:noFill/>
            </p:spPr>
            <p:txBody>
              <a:bodyPr wrap="square" rtlCol="0">
                <a:spAutoFit/>
              </a:bodyPr>
              <a:lstStyle/>
              <a:p>
                <a:r>
                  <a:rPr lang="en-GB" sz="1800" dirty="0"/>
                  <a:t>…</a:t>
                </a:r>
              </a:p>
            </p:txBody>
          </p:sp>
          <p:cxnSp>
            <p:nvCxnSpPr>
              <p:cNvPr id="90" name="Straight Arrow Connector 89">
                <a:extLst>
                  <a:ext uri="{FF2B5EF4-FFF2-40B4-BE49-F238E27FC236}">
                    <a16:creationId xmlns:a16="http://schemas.microsoft.com/office/drawing/2014/main" id="{587472D6-B000-AB9B-BF38-1BDAB9025327}"/>
                  </a:ext>
                </a:extLst>
              </p:cNvPr>
              <p:cNvCxnSpPr/>
              <p:nvPr/>
            </p:nvCxnSpPr>
            <p:spPr bwMode="auto">
              <a:xfrm>
                <a:off x="1325798" y="4515486"/>
                <a:ext cx="0" cy="29672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 name="TextBox 91">
              <a:extLst>
                <a:ext uri="{FF2B5EF4-FFF2-40B4-BE49-F238E27FC236}">
                  <a16:creationId xmlns:a16="http://schemas.microsoft.com/office/drawing/2014/main" id="{9FCC00EB-9A9F-7E57-75FB-BD7E08658A22}"/>
                </a:ext>
              </a:extLst>
            </p:cNvPr>
            <p:cNvSpPr txBox="1"/>
            <p:nvPr/>
          </p:nvSpPr>
          <p:spPr>
            <a:xfrm>
              <a:off x="5260442" y="3320696"/>
              <a:ext cx="4325268" cy="369332"/>
            </a:xfrm>
            <a:prstGeom prst="rect">
              <a:avLst/>
            </a:prstGeom>
            <a:noFill/>
            <a:ln>
              <a:solidFill>
                <a:schemeClr val="accent1">
                  <a:lumMod val="75000"/>
                </a:schemeClr>
              </a:solidFill>
            </a:ln>
          </p:spPr>
          <p:txBody>
            <a:bodyPr wrap="square" rtlCol="0">
              <a:spAutoFit/>
            </a:bodyPr>
            <a:lstStyle/>
            <a:p>
              <a:r>
                <a:rPr lang="en-GB" sz="1800" dirty="0"/>
                <a:t>Pre-interview blood pressure (N = 2,006)</a:t>
              </a:r>
            </a:p>
          </p:txBody>
        </p:sp>
        <p:cxnSp>
          <p:nvCxnSpPr>
            <p:cNvPr id="94" name="Straight Arrow Connector 93">
              <a:extLst>
                <a:ext uri="{FF2B5EF4-FFF2-40B4-BE49-F238E27FC236}">
                  <a16:creationId xmlns:a16="http://schemas.microsoft.com/office/drawing/2014/main" id="{8A411AE5-E638-6C57-59A3-640B0C8229F2}"/>
                </a:ext>
              </a:extLst>
            </p:cNvPr>
            <p:cNvCxnSpPr>
              <a:cxnSpLocks/>
              <a:endCxn id="92" idx="1"/>
            </p:cNvCxnSpPr>
            <p:nvPr/>
          </p:nvCxnSpPr>
          <p:spPr bwMode="auto">
            <a:xfrm flipV="1">
              <a:off x="1672268" y="3505362"/>
              <a:ext cx="3588174" cy="13935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TextBox 108">
              <a:extLst>
                <a:ext uri="{FF2B5EF4-FFF2-40B4-BE49-F238E27FC236}">
                  <a16:creationId xmlns:a16="http://schemas.microsoft.com/office/drawing/2014/main" id="{30D67F38-74B8-72FF-05AB-568B483108C8}"/>
                </a:ext>
              </a:extLst>
            </p:cNvPr>
            <p:cNvSpPr txBox="1"/>
            <p:nvPr/>
          </p:nvSpPr>
          <p:spPr>
            <a:xfrm>
              <a:off x="262707" y="5763385"/>
              <a:ext cx="792088" cy="400110"/>
            </a:xfrm>
            <a:prstGeom prst="rect">
              <a:avLst/>
            </a:prstGeom>
            <a:noFill/>
          </p:spPr>
          <p:txBody>
            <a:bodyPr wrap="square" rtlCol="0">
              <a:spAutoFit/>
            </a:bodyPr>
            <a:lstStyle/>
            <a:p>
              <a:r>
                <a:rPr lang="en-GB" sz="2000" dirty="0"/>
                <a:t>2023</a:t>
              </a:r>
              <a:endParaRPr lang="en-US" sz="2000" dirty="0"/>
            </a:p>
          </p:txBody>
        </p:sp>
      </p:grpSp>
      <p:sp>
        <p:nvSpPr>
          <p:cNvPr id="3" name="TextBox 2">
            <a:extLst>
              <a:ext uri="{FF2B5EF4-FFF2-40B4-BE49-F238E27FC236}">
                <a16:creationId xmlns:a16="http://schemas.microsoft.com/office/drawing/2014/main" id="{34104967-435C-0616-0548-73E571D8AFD6}"/>
              </a:ext>
            </a:extLst>
          </p:cNvPr>
          <p:cNvSpPr txBox="1"/>
          <p:nvPr/>
        </p:nvSpPr>
        <p:spPr>
          <a:xfrm>
            <a:off x="1613189" y="865143"/>
            <a:ext cx="995423" cy="350688"/>
          </a:xfrm>
          <a:prstGeom prst="rect">
            <a:avLst/>
          </a:prstGeom>
          <a:noFill/>
        </p:spPr>
        <p:txBody>
          <a:bodyPr wrap="square" rtlCol="0">
            <a:spAutoFit/>
          </a:bodyPr>
          <a:lstStyle/>
          <a:p>
            <a:r>
              <a:rPr lang="en-GB" sz="1800" dirty="0"/>
              <a:t>…</a:t>
            </a:r>
          </a:p>
        </p:txBody>
      </p:sp>
      <p:sp>
        <p:nvSpPr>
          <p:cNvPr id="17" name="TextBox 16">
            <a:extLst>
              <a:ext uri="{FF2B5EF4-FFF2-40B4-BE49-F238E27FC236}">
                <a16:creationId xmlns:a16="http://schemas.microsoft.com/office/drawing/2014/main" id="{E335D493-E9C3-A9E6-84D1-87EC8E09CEDC}"/>
              </a:ext>
            </a:extLst>
          </p:cNvPr>
          <p:cNvSpPr txBox="1"/>
          <p:nvPr/>
        </p:nvSpPr>
        <p:spPr>
          <a:xfrm>
            <a:off x="2781872" y="2736829"/>
            <a:ext cx="1189694" cy="353943"/>
          </a:xfrm>
          <a:prstGeom prst="rect">
            <a:avLst/>
          </a:prstGeom>
          <a:solidFill>
            <a:srgbClr val="FFC000"/>
          </a:solidFill>
          <a:ln>
            <a:noFill/>
          </a:ln>
        </p:spPr>
        <p:txBody>
          <a:bodyPr wrap="square" rtlCol="0">
            <a:spAutoFit/>
          </a:bodyPr>
          <a:lstStyle/>
          <a:p>
            <a:pPr algn="ctr"/>
            <a:r>
              <a:rPr lang="en-GB" sz="1700" dirty="0"/>
              <a:t>Wave 10</a:t>
            </a:r>
          </a:p>
        </p:txBody>
      </p:sp>
      <p:sp>
        <p:nvSpPr>
          <p:cNvPr id="18" name="TextBox 17">
            <a:extLst>
              <a:ext uri="{FF2B5EF4-FFF2-40B4-BE49-F238E27FC236}">
                <a16:creationId xmlns:a16="http://schemas.microsoft.com/office/drawing/2014/main" id="{AA30D0F6-BC01-6502-AA7F-0EB05756F269}"/>
              </a:ext>
            </a:extLst>
          </p:cNvPr>
          <p:cNvSpPr txBox="1"/>
          <p:nvPr/>
        </p:nvSpPr>
        <p:spPr>
          <a:xfrm>
            <a:off x="2781872" y="3208284"/>
            <a:ext cx="1189694" cy="353943"/>
          </a:xfrm>
          <a:prstGeom prst="rect">
            <a:avLst/>
          </a:prstGeom>
          <a:solidFill>
            <a:srgbClr val="FFC000"/>
          </a:solidFill>
          <a:ln>
            <a:noFill/>
          </a:ln>
        </p:spPr>
        <p:txBody>
          <a:bodyPr wrap="square" rtlCol="0">
            <a:spAutoFit/>
          </a:bodyPr>
          <a:lstStyle/>
          <a:p>
            <a:pPr algn="ctr"/>
            <a:r>
              <a:rPr lang="en-GB" sz="1700" dirty="0"/>
              <a:t>Wave 11</a:t>
            </a:r>
          </a:p>
        </p:txBody>
      </p:sp>
      <p:sp>
        <p:nvSpPr>
          <p:cNvPr id="20" name="TextBox 19">
            <a:extLst>
              <a:ext uri="{FF2B5EF4-FFF2-40B4-BE49-F238E27FC236}">
                <a16:creationId xmlns:a16="http://schemas.microsoft.com/office/drawing/2014/main" id="{6FFF7744-9059-1343-9D98-0C74A9366896}"/>
              </a:ext>
            </a:extLst>
          </p:cNvPr>
          <p:cNvSpPr txBox="1"/>
          <p:nvPr/>
        </p:nvSpPr>
        <p:spPr>
          <a:xfrm>
            <a:off x="2781872" y="4793312"/>
            <a:ext cx="1189694" cy="353943"/>
          </a:xfrm>
          <a:prstGeom prst="rect">
            <a:avLst/>
          </a:prstGeom>
          <a:solidFill>
            <a:srgbClr val="FFC000"/>
          </a:solidFill>
          <a:ln>
            <a:noFill/>
          </a:ln>
        </p:spPr>
        <p:txBody>
          <a:bodyPr wrap="square" rtlCol="0">
            <a:spAutoFit/>
          </a:bodyPr>
          <a:lstStyle/>
          <a:p>
            <a:pPr algn="ctr"/>
            <a:r>
              <a:rPr lang="en-GB" sz="1700" dirty="0"/>
              <a:t>Wave 14</a:t>
            </a:r>
          </a:p>
        </p:txBody>
      </p:sp>
      <p:sp>
        <p:nvSpPr>
          <p:cNvPr id="22" name="TextBox 21">
            <a:extLst>
              <a:ext uri="{FF2B5EF4-FFF2-40B4-BE49-F238E27FC236}">
                <a16:creationId xmlns:a16="http://schemas.microsoft.com/office/drawing/2014/main" id="{31B604C0-8FDD-ABB3-BEC5-2300C8E039D8}"/>
              </a:ext>
            </a:extLst>
          </p:cNvPr>
          <p:cNvSpPr txBox="1"/>
          <p:nvPr/>
        </p:nvSpPr>
        <p:spPr>
          <a:xfrm>
            <a:off x="2504024" y="547783"/>
            <a:ext cx="1806727" cy="353943"/>
          </a:xfrm>
          <a:prstGeom prst="rect">
            <a:avLst/>
          </a:prstGeom>
          <a:solidFill>
            <a:srgbClr val="FFC000"/>
          </a:solidFill>
          <a:ln>
            <a:noFill/>
          </a:ln>
        </p:spPr>
        <p:txBody>
          <a:bodyPr wrap="square" rtlCol="0">
            <a:spAutoFit/>
          </a:bodyPr>
          <a:lstStyle/>
          <a:p>
            <a:pPr algn="ctr"/>
            <a:r>
              <a:rPr lang="en-US" sz="1700" dirty="0"/>
              <a:t>Original sample</a:t>
            </a:r>
            <a:endParaRPr lang="en-GB" sz="1700" dirty="0"/>
          </a:p>
        </p:txBody>
      </p:sp>
      <p:sp>
        <p:nvSpPr>
          <p:cNvPr id="29" name="TextBox 28">
            <a:extLst>
              <a:ext uri="{FF2B5EF4-FFF2-40B4-BE49-F238E27FC236}">
                <a16:creationId xmlns:a16="http://schemas.microsoft.com/office/drawing/2014/main" id="{69266624-C0A8-3878-5E37-27544FC0029C}"/>
              </a:ext>
            </a:extLst>
          </p:cNvPr>
          <p:cNvSpPr txBox="1"/>
          <p:nvPr/>
        </p:nvSpPr>
        <p:spPr>
          <a:xfrm>
            <a:off x="211473" y="66704"/>
            <a:ext cx="9145016" cy="461665"/>
          </a:xfrm>
          <a:prstGeom prst="rect">
            <a:avLst/>
          </a:prstGeom>
          <a:noFill/>
        </p:spPr>
        <p:txBody>
          <a:bodyPr wrap="square" rtlCol="0">
            <a:spAutoFit/>
          </a:bodyPr>
          <a:lstStyle/>
          <a:p>
            <a:r>
              <a:rPr lang="en-US" dirty="0"/>
              <a:t>In the </a:t>
            </a:r>
            <a:r>
              <a:rPr lang="en-US" i="1" dirty="0"/>
              <a:t>Understanding Society </a:t>
            </a:r>
            <a:r>
              <a:rPr lang="en-US" dirty="0"/>
              <a:t>Innovation Panel…</a:t>
            </a:r>
            <a:endParaRPr lang="en-GB" dirty="0"/>
          </a:p>
        </p:txBody>
      </p:sp>
      <p:sp>
        <p:nvSpPr>
          <p:cNvPr id="36" name="TextBox 35">
            <a:extLst>
              <a:ext uri="{FF2B5EF4-FFF2-40B4-BE49-F238E27FC236}">
                <a16:creationId xmlns:a16="http://schemas.microsoft.com/office/drawing/2014/main" id="{322D67B4-9B47-21CF-7E13-92062D8C80F1}"/>
              </a:ext>
            </a:extLst>
          </p:cNvPr>
          <p:cNvSpPr txBox="1"/>
          <p:nvPr/>
        </p:nvSpPr>
        <p:spPr>
          <a:xfrm>
            <a:off x="2781871" y="1919785"/>
            <a:ext cx="1189694" cy="353943"/>
          </a:xfrm>
          <a:prstGeom prst="rect">
            <a:avLst/>
          </a:prstGeom>
          <a:solidFill>
            <a:srgbClr val="FFC000"/>
          </a:solidFill>
          <a:ln>
            <a:noFill/>
          </a:ln>
        </p:spPr>
        <p:txBody>
          <a:bodyPr wrap="square" rtlCol="0">
            <a:spAutoFit/>
          </a:bodyPr>
          <a:lstStyle/>
          <a:p>
            <a:pPr algn="ctr"/>
            <a:r>
              <a:rPr lang="en-GB" sz="1700" dirty="0"/>
              <a:t>Wave 7</a:t>
            </a:r>
          </a:p>
        </p:txBody>
      </p:sp>
      <p:sp>
        <p:nvSpPr>
          <p:cNvPr id="37" name="TextBox 36">
            <a:extLst>
              <a:ext uri="{FF2B5EF4-FFF2-40B4-BE49-F238E27FC236}">
                <a16:creationId xmlns:a16="http://schemas.microsoft.com/office/drawing/2014/main" id="{DD1CF8E2-109D-3B0C-A762-A5AF0FEC850B}"/>
              </a:ext>
            </a:extLst>
          </p:cNvPr>
          <p:cNvSpPr txBox="1"/>
          <p:nvPr/>
        </p:nvSpPr>
        <p:spPr>
          <a:xfrm>
            <a:off x="2781871" y="962508"/>
            <a:ext cx="1189694" cy="353943"/>
          </a:xfrm>
          <a:prstGeom prst="rect">
            <a:avLst/>
          </a:prstGeom>
          <a:solidFill>
            <a:srgbClr val="FFC000"/>
          </a:solidFill>
          <a:ln>
            <a:noFill/>
          </a:ln>
        </p:spPr>
        <p:txBody>
          <a:bodyPr wrap="square" rtlCol="0">
            <a:spAutoFit/>
          </a:bodyPr>
          <a:lstStyle/>
          <a:p>
            <a:pPr algn="ctr"/>
            <a:r>
              <a:rPr lang="en-GB" sz="1700" dirty="0"/>
              <a:t>Wave 4</a:t>
            </a:r>
          </a:p>
        </p:txBody>
      </p:sp>
    </p:spTree>
    <p:extLst>
      <p:ext uri="{BB962C8B-B14F-4D97-AF65-F5344CB8AC3E}">
        <p14:creationId xmlns:p14="http://schemas.microsoft.com/office/powerpoint/2010/main" val="282260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5"/>
          <p:cNvSpPr>
            <a:spLocks noGrp="1"/>
          </p:cNvSpPr>
          <p:nvPr>
            <p:ph type="title"/>
          </p:nvPr>
        </p:nvSpPr>
        <p:spPr/>
        <p:txBody>
          <a:bodyPr/>
          <a:lstStyle/>
          <a:p>
            <a:r>
              <a:rPr lang="en-GB" altLang="en-US" dirty="0"/>
              <a:t>Paper 1 Main Findings</a:t>
            </a:r>
          </a:p>
        </p:txBody>
      </p:sp>
      <p:sp>
        <p:nvSpPr>
          <p:cNvPr id="6147" name="Content Placeholder 16"/>
          <p:cNvSpPr>
            <a:spLocks noGrp="1"/>
          </p:cNvSpPr>
          <p:nvPr>
            <p:ph sz="half" idx="1"/>
          </p:nvPr>
        </p:nvSpPr>
        <p:spPr>
          <a:xfrm>
            <a:off x="491232" y="1600200"/>
            <a:ext cx="11365408" cy="5040560"/>
          </a:xfrm>
        </p:spPr>
        <p:txBody>
          <a:bodyPr/>
          <a:lstStyle/>
          <a:p>
            <a:pPr marL="0" indent="0">
              <a:buNone/>
            </a:pPr>
            <a:endParaRPr lang="en-GB" altLang="en-US" sz="2800" dirty="0"/>
          </a:p>
          <a:p>
            <a:r>
              <a:rPr lang="en-US" altLang="en-US" sz="2800" dirty="0"/>
              <a:t>The probability of participating in an Innovation Panel annual interview decreases by 0.5 percentage points with each additional task previously invited to. </a:t>
            </a:r>
          </a:p>
          <a:p>
            <a:pPr marL="0" indent="0">
              <a:buNone/>
            </a:pPr>
            <a:endParaRPr lang="en-US" altLang="en-US" sz="2800" dirty="0"/>
          </a:p>
          <a:p>
            <a:r>
              <a:rPr lang="en-US" altLang="en-US" sz="2800" dirty="0"/>
              <a:t>Inviting panel members to complete additional data collection tasks has a small detrimental effect on panel surveys. </a:t>
            </a:r>
            <a:endParaRPr lang="en-GB"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Questions</a:t>
            </a:r>
          </a:p>
        </p:txBody>
      </p:sp>
      <p:sp>
        <p:nvSpPr>
          <p:cNvPr id="5" name="Content Placeholder 2">
            <a:extLst>
              <a:ext uri="{FF2B5EF4-FFF2-40B4-BE49-F238E27FC236}">
                <a16:creationId xmlns:a16="http://schemas.microsoft.com/office/drawing/2014/main" id="{9D85D0C8-ED68-4965-8581-C7BA9F1CB260}"/>
              </a:ext>
            </a:extLst>
          </p:cNvPr>
          <p:cNvSpPr>
            <a:spLocks noGrp="1"/>
          </p:cNvSpPr>
          <p:nvPr>
            <p:ph sz="half" idx="1"/>
          </p:nvPr>
        </p:nvSpPr>
        <p:spPr>
          <a:xfrm>
            <a:off x="508000" y="1988840"/>
            <a:ext cx="10988600" cy="3857000"/>
          </a:xfrm>
        </p:spPr>
        <p:txBody>
          <a:bodyPr/>
          <a:lstStyle/>
          <a:p>
            <a:pPr marL="457200" indent="-457200">
              <a:buFont typeface="+mj-lt"/>
              <a:buAutoNum type="arabicParenR"/>
            </a:pPr>
            <a:r>
              <a:rPr lang="en-GB" sz="2800" dirty="0"/>
              <a:t>Which types of additional tasks increase dropout from annual interviews of a household panel?</a:t>
            </a:r>
          </a:p>
          <a:p>
            <a:pPr marL="457200" indent="-457200">
              <a:buFont typeface="+mj-lt"/>
              <a:buAutoNum type="arabicParenR"/>
            </a:pPr>
            <a:endParaRPr lang="en-GB" sz="2800" dirty="0"/>
          </a:p>
          <a:p>
            <a:pPr marL="457200" indent="-457200">
              <a:buFont typeface="+mj-lt"/>
              <a:buAutoNum type="arabicParenR"/>
            </a:pPr>
            <a:r>
              <a:rPr lang="en-GB" sz="2800" dirty="0"/>
              <a:t>Which types of respondents are more likely to drop out from the panel if they are invited to additional tasks? Are those who are more likely to drop out due to additional tasks the same types of respondents who are already under-represented in the panel?</a:t>
            </a:r>
          </a:p>
          <a:p>
            <a:pPr marL="0" indent="0">
              <a:buNone/>
            </a:pPr>
            <a:endParaRPr lang="en-GB" sz="2800" dirty="0"/>
          </a:p>
        </p:txBody>
      </p:sp>
    </p:spTree>
    <p:extLst>
      <p:ext uri="{BB962C8B-B14F-4D97-AF65-F5344CB8AC3E}">
        <p14:creationId xmlns:p14="http://schemas.microsoft.com/office/powerpoint/2010/main" val="334973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FD83DA-13F1-143F-F0B0-CF35DF759D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2D028F-8601-AC54-4BB0-2A140BF61176}"/>
              </a:ext>
            </a:extLst>
          </p:cNvPr>
          <p:cNvSpPr>
            <a:spLocks noGrp="1"/>
          </p:cNvSpPr>
          <p:nvPr>
            <p:ph type="title"/>
          </p:nvPr>
        </p:nvSpPr>
        <p:spPr>
          <a:xfrm>
            <a:off x="508000" y="257800"/>
            <a:ext cx="9448800" cy="1143000"/>
          </a:xfrm>
        </p:spPr>
        <p:txBody>
          <a:bodyPr/>
          <a:lstStyle/>
          <a:p>
            <a:r>
              <a:rPr lang="en-GB" dirty="0"/>
              <a:t>Methodological challenges</a:t>
            </a:r>
          </a:p>
        </p:txBody>
      </p:sp>
      <p:sp>
        <p:nvSpPr>
          <p:cNvPr id="5" name="Content Placeholder 2">
            <a:extLst>
              <a:ext uri="{FF2B5EF4-FFF2-40B4-BE49-F238E27FC236}">
                <a16:creationId xmlns:a16="http://schemas.microsoft.com/office/drawing/2014/main" id="{BE102C6A-DB11-CC3A-B06D-4C0F2AC595DB}"/>
              </a:ext>
            </a:extLst>
          </p:cNvPr>
          <p:cNvSpPr>
            <a:spLocks noGrp="1"/>
          </p:cNvSpPr>
          <p:nvPr>
            <p:ph sz="half" idx="1"/>
          </p:nvPr>
        </p:nvSpPr>
        <p:spPr>
          <a:xfrm>
            <a:off x="508000" y="1110444"/>
            <a:ext cx="10988600" cy="5630924"/>
          </a:xfrm>
        </p:spPr>
        <p:txBody>
          <a:bodyPr/>
          <a:lstStyle/>
          <a:p>
            <a:r>
              <a:rPr lang="en-GB" altLang="en-US" sz="2200" dirty="0"/>
              <a:t>Using observational data – issue with testing casual effect.</a:t>
            </a:r>
          </a:p>
          <a:p>
            <a:pPr marL="0" indent="0">
              <a:buNone/>
            </a:pPr>
            <a:endParaRPr lang="en-GB" altLang="en-US" sz="2200" dirty="0"/>
          </a:p>
          <a:p>
            <a:r>
              <a:rPr lang="en-GB" altLang="en-US" sz="2200" dirty="0"/>
              <a:t>Selectivity in who is invited to the additional tasks.</a:t>
            </a:r>
          </a:p>
          <a:p>
            <a:endParaRPr lang="en-GB" altLang="en-US" sz="2200" dirty="0"/>
          </a:p>
          <a:p>
            <a:r>
              <a:rPr lang="en-GB" altLang="en-US" sz="2200" dirty="0"/>
              <a:t>Interval-censored – </a:t>
            </a:r>
            <a:r>
              <a:rPr lang="en-GB" sz="2200" dirty="0"/>
              <a:t>decision of dropout can happen at any time point but is only observed at the end of each annual wave.</a:t>
            </a:r>
          </a:p>
          <a:p>
            <a:endParaRPr lang="en-GB" altLang="en-US" sz="2200" dirty="0"/>
          </a:p>
          <a:p>
            <a:r>
              <a:rPr lang="en-GB" altLang="en-US" sz="2200" dirty="0"/>
              <a:t>Right-censored data – dropout not observed for all.</a:t>
            </a:r>
          </a:p>
          <a:p>
            <a:endParaRPr lang="en-GB" altLang="en-US" sz="2200" dirty="0"/>
          </a:p>
          <a:p>
            <a:r>
              <a:rPr lang="en-GB" altLang="en-US" sz="2200" dirty="0"/>
              <a:t>Additional task invitations are time-varying covariates.</a:t>
            </a:r>
          </a:p>
          <a:p>
            <a:endParaRPr lang="en-GB" altLang="en-US" sz="2200" dirty="0"/>
          </a:p>
          <a:p>
            <a:r>
              <a:rPr lang="en-US" altLang="en-US" sz="2200" dirty="0"/>
              <a:t>Model time to dropout from panel.</a:t>
            </a:r>
            <a:endParaRPr lang="en-GB" altLang="en-US" sz="2200" dirty="0"/>
          </a:p>
        </p:txBody>
      </p:sp>
    </p:spTree>
    <p:extLst>
      <p:ext uri="{BB962C8B-B14F-4D97-AF65-F5344CB8AC3E}">
        <p14:creationId xmlns:p14="http://schemas.microsoft.com/office/powerpoint/2010/main" val="387237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04F65-58A0-DCB9-4AB2-4C606BF7135D}"/>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98211C49-1713-372D-37AE-89572AB873CA}"/>
              </a:ext>
            </a:extLst>
          </p:cNvPr>
          <p:cNvSpPr>
            <a:spLocks noGrp="1"/>
          </p:cNvSpPr>
          <p:nvPr>
            <p:ph type="title"/>
          </p:nvPr>
        </p:nvSpPr>
        <p:spPr>
          <a:xfrm>
            <a:off x="119336" y="260648"/>
            <a:ext cx="9448800" cy="1143000"/>
          </a:xfrm>
        </p:spPr>
        <p:txBody>
          <a:bodyPr/>
          <a:lstStyle/>
          <a:p>
            <a:pPr marL="457200" indent="-457200">
              <a:buFont typeface="+mj-lt"/>
              <a:buAutoNum type="arabicParenR"/>
            </a:pPr>
            <a:r>
              <a:rPr lang="en-GB" sz="3200" dirty="0"/>
              <a:t> </a:t>
            </a:r>
            <a:r>
              <a:rPr lang="en-US" sz="3200" dirty="0"/>
              <a:t>Which types of additional tasks increase dropout from annual interviews of a household panel?</a:t>
            </a:r>
            <a:br>
              <a:rPr lang="en-US" sz="3200" dirty="0"/>
            </a:br>
            <a:endParaRPr lang="en-GB" sz="3200" dirty="0"/>
          </a:p>
        </p:txBody>
      </p:sp>
      <p:sp>
        <p:nvSpPr>
          <p:cNvPr id="7" name="Content Placeholder 2">
            <a:extLst>
              <a:ext uri="{FF2B5EF4-FFF2-40B4-BE49-F238E27FC236}">
                <a16:creationId xmlns:a16="http://schemas.microsoft.com/office/drawing/2014/main" id="{9C63351B-D4AB-2F3A-2928-9366926A17AA}"/>
              </a:ext>
            </a:extLst>
          </p:cNvPr>
          <p:cNvSpPr txBox="1">
            <a:spLocks/>
          </p:cNvSpPr>
          <p:nvPr/>
        </p:nvSpPr>
        <p:spPr bwMode="auto">
          <a:xfrm>
            <a:off x="263352" y="2060848"/>
            <a:ext cx="11315425" cy="4937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10000"/>
              </a:lnSpc>
              <a:spcBef>
                <a:spcPct val="20000"/>
              </a:spcBef>
              <a:spcAft>
                <a:spcPct val="0"/>
              </a:spcAft>
              <a:buClr>
                <a:srgbClr val="0095D3"/>
              </a:buClr>
              <a:buChar char="•"/>
              <a:defRPr sz="3600">
                <a:solidFill>
                  <a:schemeClr val="tx1"/>
                </a:solidFill>
                <a:latin typeface="+mn-lt"/>
                <a:ea typeface="+mn-ea"/>
                <a:cs typeface="+mn-cs"/>
              </a:defRPr>
            </a:lvl1pPr>
            <a:lvl2pPr marL="742950" indent="-285750" algn="l" rtl="0" eaLnBrk="0" fontAlgn="base" hangingPunct="0">
              <a:spcBef>
                <a:spcPct val="20000"/>
              </a:spcBef>
              <a:spcAft>
                <a:spcPct val="0"/>
              </a:spcAft>
              <a:buClr>
                <a:srgbClr val="1776B2"/>
              </a:buClr>
              <a:defRPr sz="3600">
                <a:solidFill>
                  <a:srgbClr val="626464"/>
                </a:solidFill>
                <a:latin typeface="+mn-lt"/>
                <a:ea typeface="+mn-ea"/>
              </a:defRPr>
            </a:lvl2pPr>
            <a:lvl3pPr marL="1143000" indent="-228600" algn="l" rtl="0" eaLnBrk="0" fontAlgn="base" hangingPunct="0">
              <a:spcBef>
                <a:spcPct val="20000"/>
              </a:spcBef>
              <a:spcAft>
                <a:spcPct val="0"/>
              </a:spcAft>
              <a:buChar char="–"/>
              <a:defRPr sz="3200">
                <a:solidFill>
                  <a:srgbClr val="626464"/>
                </a:solidFill>
                <a:latin typeface="+mn-lt"/>
                <a:ea typeface="+mn-ea"/>
              </a:defRPr>
            </a:lvl3pPr>
            <a:lvl4pPr marL="1600200" indent="-228600" algn="l" rtl="0" eaLnBrk="0" fontAlgn="base" hangingPunct="0">
              <a:spcBef>
                <a:spcPct val="20000"/>
              </a:spcBef>
              <a:spcAft>
                <a:spcPct val="0"/>
              </a:spcAft>
              <a:defRPr sz="1800">
                <a:solidFill>
                  <a:srgbClr val="626464"/>
                </a:solidFill>
                <a:latin typeface="+mn-lt"/>
                <a:ea typeface="+mn-ea"/>
              </a:defRPr>
            </a:lvl4pPr>
            <a:lvl5pPr marL="2057400" indent="-228600" algn="l" rtl="0" eaLnBrk="0" fontAlgn="base" hangingPunct="0">
              <a:spcBef>
                <a:spcPct val="20000"/>
              </a:spcBef>
              <a:spcAft>
                <a:spcPct val="0"/>
              </a:spcAft>
              <a:buChar char="»"/>
              <a:defRPr sz="1800">
                <a:solidFill>
                  <a:srgbClr val="626464"/>
                </a:solidFill>
                <a:latin typeface="+mn-lt"/>
                <a:ea typeface="+mn-ea"/>
              </a:defRPr>
            </a:lvl5pPr>
            <a:lvl6pPr marL="2514600" indent="-228600" algn="l" rtl="0" fontAlgn="base">
              <a:spcBef>
                <a:spcPct val="20000"/>
              </a:spcBef>
              <a:spcAft>
                <a:spcPct val="0"/>
              </a:spcAft>
              <a:buChar char="»"/>
              <a:defRPr sz="1800">
                <a:solidFill>
                  <a:srgbClr val="626464"/>
                </a:solidFill>
                <a:latin typeface="+mn-lt"/>
                <a:ea typeface="+mn-ea"/>
              </a:defRPr>
            </a:lvl6pPr>
            <a:lvl7pPr marL="2971800" indent="-228600" algn="l" rtl="0" fontAlgn="base">
              <a:spcBef>
                <a:spcPct val="20000"/>
              </a:spcBef>
              <a:spcAft>
                <a:spcPct val="0"/>
              </a:spcAft>
              <a:buChar char="»"/>
              <a:defRPr sz="1800">
                <a:solidFill>
                  <a:srgbClr val="626464"/>
                </a:solidFill>
                <a:latin typeface="+mn-lt"/>
                <a:ea typeface="+mn-ea"/>
              </a:defRPr>
            </a:lvl7pPr>
            <a:lvl8pPr marL="3429000" indent="-228600" algn="l" rtl="0" fontAlgn="base">
              <a:spcBef>
                <a:spcPct val="20000"/>
              </a:spcBef>
              <a:spcAft>
                <a:spcPct val="0"/>
              </a:spcAft>
              <a:buChar char="»"/>
              <a:defRPr sz="1800">
                <a:solidFill>
                  <a:srgbClr val="626464"/>
                </a:solidFill>
                <a:latin typeface="+mn-lt"/>
                <a:ea typeface="+mn-ea"/>
              </a:defRPr>
            </a:lvl8pPr>
            <a:lvl9pPr marL="3886200" indent="-228600" algn="l" rtl="0" fontAlgn="base">
              <a:spcBef>
                <a:spcPct val="20000"/>
              </a:spcBef>
              <a:spcAft>
                <a:spcPct val="0"/>
              </a:spcAft>
              <a:buChar char="»"/>
              <a:defRPr sz="1800">
                <a:solidFill>
                  <a:srgbClr val="626464"/>
                </a:solidFill>
                <a:latin typeface="+mn-lt"/>
                <a:ea typeface="+mn-ea"/>
              </a:defRPr>
            </a:lvl9pPr>
          </a:lstStyle>
          <a:p>
            <a:r>
              <a:rPr lang="en-GB" sz="2800" kern="0" dirty="0"/>
              <a:t>Complementary log-log survival analysis </a:t>
            </a:r>
          </a:p>
          <a:p>
            <a:pPr marL="0" indent="0">
              <a:buNone/>
            </a:pPr>
            <a:r>
              <a:rPr lang="en-GB" sz="2800" kern="0" dirty="0"/>
              <a:t>	</a:t>
            </a:r>
            <a:r>
              <a:rPr lang="en-US" sz="2400" kern="0" dirty="0">
                <a:solidFill>
                  <a:srgbClr val="626464"/>
                </a:solidFill>
              </a:rPr>
              <a:t>Regresses the risk of dropout on the additional task invitations.</a:t>
            </a:r>
          </a:p>
          <a:p>
            <a:pPr marL="0" indent="0">
              <a:buNone/>
            </a:pPr>
            <a:endParaRPr lang="en-US" sz="2400" kern="0" dirty="0">
              <a:solidFill>
                <a:srgbClr val="626464"/>
              </a:solidFill>
            </a:endParaRPr>
          </a:p>
          <a:p>
            <a:r>
              <a:rPr lang="en-GB" sz="2800" kern="0" dirty="0"/>
              <a:t>Piece-wise constant duration hazard functional form.</a:t>
            </a:r>
            <a:endParaRPr lang="en-US" sz="2800" kern="0" dirty="0"/>
          </a:p>
          <a:p>
            <a:pPr marL="0" indent="0">
              <a:buNone/>
            </a:pPr>
            <a:endParaRPr lang="en-GB" sz="2800" kern="0" dirty="0"/>
          </a:p>
          <a:p>
            <a:r>
              <a:rPr lang="en-GB" sz="2800" kern="0" dirty="0"/>
              <a:t>Robustness check – linear probability models </a:t>
            </a:r>
          </a:p>
          <a:p>
            <a:pPr marL="0" indent="0">
              <a:buNone/>
            </a:pPr>
            <a:r>
              <a:rPr lang="en-GB" sz="2800" kern="0" dirty="0"/>
              <a:t>	</a:t>
            </a:r>
            <a:r>
              <a:rPr lang="en-GB" sz="2400" kern="0" dirty="0">
                <a:solidFill>
                  <a:srgbClr val="626464"/>
                </a:solidFill>
              </a:rPr>
              <a:t>Regresses the probability of panel dropout in the next wave on the previous 	wave additional task invitations.</a:t>
            </a:r>
          </a:p>
          <a:p>
            <a:pPr marL="0" indent="0">
              <a:buFontTx/>
              <a:buNone/>
            </a:pPr>
            <a:endParaRPr lang="en-GB" sz="2800" kern="0" dirty="0"/>
          </a:p>
        </p:txBody>
      </p:sp>
    </p:spTree>
    <p:extLst>
      <p:ext uri="{BB962C8B-B14F-4D97-AF65-F5344CB8AC3E}">
        <p14:creationId xmlns:p14="http://schemas.microsoft.com/office/powerpoint/2010/main" val="304203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6536EE9-46B9-6107-79F6-F216730800B2}"/>
              </a:ext>
            </a:extLst>
          </p:cNvPr>
          <p:cNvGraphicFramePr>
            <a:graphicFrameLocks noGrp="1"/>
          </p:cNvGraphicFramePr>
          <p:nvPr>
            <p:extLst>
              <p:ext uri="{D42A27DB-BD31-4B8C-83A1-F6EECF244321}">
                <p14:modId xmlns:p14="http://schemas.microsoft.com/office/powerpoint/2010/main" val="2376446709"/>
              </p:ext>
            </p:extLst>
          </p:nvPr>
        </p:nvGraphicFramePr>
        <p:xfrm>
          <a:off x="695400" y="908720"/>
          <a:ext cx="7650899" cy="5337313"/>
        </p:xfrm>
        <a:graphic>
          <a:graphicData uri="http://schemas.openxmlformats.org/drawingml/2006/table">
            <a:tbl>
              <a:tblPr firstRow="1" firstCol="1" bandRow="1"/>
              <a:tblGrid>
                <a:gridCol w="4574764">
                  <a:extLst>
                    <a:ext uri="{9D8B030D-6E8A-4147-A177-3AD203B41FA5}">
                      <a16:colId xmlns:a16="http://schemas.microsoft.com/office/drawing/2014/main" val="3340533004"/>
                    </a:ext>
                  </a:extLst>
                </a:gridCol>
                <a:gridCol w="1682673">
                  <a:extLst>
                    <a:ext uri="{9D8B030D-6E8A-4147-A177-3AD203B41FA5}">
                      <a16:colId xmlns:a16="http://schemas.microsoft.com/office/drawing/2014/main" val="958190902"/>
                    </a:ext>
                  </a:extLst>
                </a:gridCol>
                <a:gridCol w="1393462">
                  <a:extLst>
                    <a:ext uri="{9D8B030D-6E8A-4147-A177-3AD203B41FA5}">
                      <a16:colId xmlns:a16="http://schemas.microsoft.com/office/drawing/2014/main" val="1079918021"/>
                    </a:ext>
                  </a:extLst>
                </a:gridCol>
              </a:tblGrid>
              <a:tr h="449267">
                <a:tc>
                  <a:txBody>
                    <a:bodyPr/>
                    <a:lstStyle/>
                    <a:p>
                      <a:pPr>
                        <a:lnSpc>
                          <a:spcPct val="115000"/>
                        </a:lnSpc>
                      </a:pPr>
                      <a:endParaRPr lang="en-GB" sz="2400" kern="100" dirty="0">
                        <a:effectLst/>
                        <a:latin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Hazard ratio</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P-value</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2450857"/>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Finger measurement study</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1.798</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306768726"/>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Time-use diary</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0.785</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0.003</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098354570"/>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Spending Study 1</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2.116</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1553829502"/>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Spending Study 2</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12.773</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4021850255"/>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Pre-interview blood pressure</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0.010</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2846047256"/>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Bio-measures</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6.103</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139223250"/>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Life Event Study</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0.950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0.617</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2849437058"/>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SMS text consent</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0.604</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0.006</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2570503826"/>
                  </a:ext>
                </a:extLst>
              </a:tr>
              <a:tr h="370040">
                <a:tc>
                  <a:txBody>
                    <a:bodyPr/>
                    <a:lstStyle/>
                    <a:p>
                      <a:pP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Wellbeing App</a:t>
                      </a:r>
                      <a:endParaRPr lang="en-GB"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2.218</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185300568"/>
                  </a:ext>
                </a:extLst>
              </a:tr>
              <a:tr h="370040">
                <a:tc>
                  <a:txBody>
                    <a:bodyPr/>
                    <a:lstStyle/>
                    <a:p>
                      <a:pPr>
                        <a:lnSpc>
                          <a:spcPct val="107000"/>
                        </a:lnSpc>
                        <a:spcAft>
                          <a:spcPts val="800"/>
                        </a:spcAft>
                        <a:buNone/>
                      </a:pPr>
                      <a:r>
                        <a:rPr lang="en-GB" sz="2400" b="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Body Volume App</a:t>
                      </a:r>
                      <a:endParaRPr lang="en-GB" sz="2400" b="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0.958</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GB" sz="24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0.653</a:t>
                      </a:r>
                      <a:endParaRPr lang="en-GB"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671549080"/>
                  </a:ext>
                </a:extLst>
              </a:tr>
              <a:tr h="381692">
                <a:tc>
                  <a:txBody>
                    <a:bodyPr/>
                    <a:lstStyle/>
                    <a:p>
                      <a:pPr>
                        <a:lnSpc>
                          <a:spcPct val="107000"/>
                        </a:lnSpc>
                        <a:spcAft>
                          <a:spcPts val="800"/>
                        </a:spcAft>
                        <a:buNone/>
                      </a:pPr>
                      <a:r>
                        <a:rPr lang="en-GB" sz="2400" b="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Duration functional form</a:t>
                      </a:r>
                      <a:endParaRPr lang="en-GB" sz="2400" b="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15000"/>
                        </a:lnSpc>
                      </a:pPr>
                      <a:r>
                        <a:rPr lang="en-US" sz="2400" kern="100" dirty="0">
                          <a:effectLst/>
                          <a:latin typeface="Times New Roman" panose="02020603050405020304" pitchFamily="18" charset="0"/>
                          <a:cs typeface="Times New Roman" panose="02020603050405020304" pitchFamily="18" charset="0"/>
                        </a:rPr>
                        <a:t>-</a:t>
                      </a:r>
                    </a:p>
                  </a:txBody>
                  <a:tcPr marL="68580" marR="68580" marT="0" marB="0" anchor="ctr">
                    <a:lnL>
                      <a:noFill/>
                    </a:lnL>
                    <a:lnR>
                      <a:noFill/>
                    </a:lnR>
                    <a:lnT>
                      <a:noFill/>
                    </a:lnT>
                    <a:lnB>
                      <a:noFill/>
                    </a:lnB>
                    <a:noFill/>
                  </a:tcPr>
                </a:tc>
                <a:tc>
                  <a:txBody>
                    <a:bodyPr/>
                    <a:lstStyle/>
                    <a:p>
                      <a:pPr algn="ctr">
                        <a:lnSpc>
                          <a:spcPct val="115000"/>
                        </a:lnSpc>
                      </a:pPr>
                      <a:r>
                        <a:rPr lang="en-US" sz="2400" kern="100" dirty="0">
                          <a:effectLst/>
                          <a:latin typeface="Times New Roman" panose="02020603050405020304" pitchFamily="18" charset="0"/>
                          <a:cs typeface="Times New Roman" panose="02020603050405020304" pitchFamily="18" charset="0"/>
                        </a:rPr>
                        <a:t>Yes</a:t>
                      </a:r>
                      <a:endParaRPr lang="en-GB" sz="2400" kern="100" dirty="0">
                        <a:effectLst/>
                        <a:latin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098309252"/>
                  </a:ext>
                </a:extLst>
              </a:tr>
              <a:tr h="370040">
                <a:tc>
                  <a:txBody>
                    <a:bodyPr/>
                    <a:lstStyle/>
                    <a:p>
                      <a:pP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Sample origin</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tc>
                  <a:txBody>
                    <a:bodyPr/>
                    <a:lstStyle/>
                    <a:p>
                      <a:pPr algn="ctr">
                        <a:lnSpc>
                          <a:spcPct val="107000"/>
                        </a:lnSpc>
                        <a:spcAft>
                          <a:spcPts val="800"/>
                        </a:spcAft>
                        <a:buNone/>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Yes</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a:noFill/>
                    </a:lnB>
                    <a:noFill/>
                  </a:tcPr>
                </a:tc>
                <a:extLst>
                  <a:ext uri="{0D108BD9-81ED-4DB2-BD59-A6C34878D82A}">
                    <a16:rowId xmlns:a16="http://schemas.microsoft.com/office/drawing/2014/main" val="3267776847"/>
                  </a:ext>
                </a:extLst>
              </a:tr>
              <a:tr h="370040">
                <a:tc>
                  <a:txBody>
                    <a:bodyPr/>
                    <a:lstStyle/>
                    <a:p>
                      <a:pPr>
                        <a:lnSpc>
                          <a:spcPct val="107000"/>
                        </a:lnSpc>
                        <a:spcAft>
                          <a:spcPts val="800"/>
                        </a:spcAft>
                        <a:buNone/>
                      </a:pPr>
                      <a:r>
                        <a:rPr lang="en-GB"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Demographic controls</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Yes</a:t>
                      </a:r>
                      <a:endParaRPr lang="en-GB"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7886024"/>
                  </a:ext>
                </a:extLst>
              </a:tr>
            </a:tbl>
          </a:graphicData>
        </a:graphic>
      </p:graphicFrame>
      <p:sp>
        <p:nvSpPr>
          <p:cNvPr id="10" name="Title 1">
            <a:extLst>
              <a:ext uri="{FF2B5EF4-FFF2-40B4-BE49-F238E27FC236}">
                <a16:creationId xmlns:a16="http://schemas.microsoft.com/office/drawing/2014/main" id="{F1C49F26-F2B0-3A00-9E49-5B265F7DC0FE}"/>
              </a:ext>
            </a:extLst>
          </p:cNvPr>
          <p:cNvSpPr txBox="1">
            <a:spLocks/>
          </p:cNvSpPr>
          <p:nvPr/>
        </p:nvSpPr>
        <p:spPr>
          <a:xfrm>
            <a:off x="135088" y="116632"/>
            <a:ext cx="9448800" cy="1143000"/>
          </a:xfrm>
          <a:prstGeom prst="rect">
            <a:avLst/>
          </a:prstGeom>
        </p:spPr>
        <p:txBody>
          <a:bodyPr/>
          <a:lstStyle>
            <a:lvl1pPr algn="l" rtl="0" eaLnBrk="0" fontAlgn="base" hangingPunct="0">
              <a:lnSpc>
                <a:spcPct val="90000"/>
              </a:lnSpc>
              <a:spcBef>
                <a:spcPct val="0"/>
              </a:spcBef>
              <a:spcAft>
                <a:spcPct val="0"/>
              </a:spcAft>
              <a:defRPr sz="4000">
                <a:solidFill>
                  <a:schemeClr val="tx2"/>
                </a:solidFill>
                <a:latin typeface="+mj-lt"/>
                <a:ea typeface="+mj-ea"/>
                <a:cs typeface="+mj-cs"/>
              </a:defRPr>
            </a:lvl1pPr>
            <a:lvl2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2pPr>
            <a:lvl3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3pPr>
            <a:lvl4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4pPr>
            <a:lvl5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5pPr>
            <a:lvl6pPr marL="457200" algn="l" rtl="0" fontAlgn="base">
              <a:lnSpc>
                <a:spcPct val="90000"/>
              </a:lnSpc>
              <a:spcBef>
                <a:spcPct val="0"/>
              </a:spcBef>
              <a:spcAft>
                <a:spcPct val="0"/>
              </a:spcAft>
              <a:defRPr sz="4000">
                <a:solidFill>
                  <a:schemeClr val="tx2"/>
                </a:solidFill>
                <a:latin typeface="Arial" charset="0"/>
                <a:ea typeface="ヒラギノ角ゴ Pro W3" pitchFamily="1" charset="-128"/>
              </a:defRPr>
            </a:lvl6pPr>
            <a:lvl7pPr marL="914400" algn="l" rtl="0" fontAlgn="base">
              <a:lnSpc>
                <a:spcPct val="90000"/>
              </a:lnSpc>
              <a:spcBef>
                <a:spcPct val="0"/>
              </a:spcBef>
              <a:spcAft>
                <a:spcPct val="0"/>
              </a:spcAft>
              <a:defRPr sz="4000">
                <a:solidFill>
                  <a:schemeClr val="tx2"/>
                </a:solidFill>
                <a:latin typeface="Arial" charset="0"/>
                <a:ea typeface="ヒラギノ角ゴ Pro W3" pitchFamily="1" charset="-128"/>
              </a:defRPr>
            </a:lvl7pPr>
            <a:lvl8pPr marL="1371600" algn="l" rtl="0" fontAlgn="base">
              <a:lnSpc>
                <a:spcPct val="90000"/>
              </a:lnSpc>
              <a:spcBef>
                <a:spcPct val="0"/>
              </a:spcBef>
              <a:spcAft>
                <a:spcPct val="0"/>
              </a:spcAft>
              <a:defRPr sz="4000">
                <a:solidFill>
                  <a:schemeClr val="tx2"/>
                </a:solidFill>
                <a:latin typeface="Arial" charset="0"/>
                <a:ea typeface="ヒラギノ角ゴ Pro W3" pitchFamily="1" charset="-128"/>
              </a:defRPr>
            </a:lvl8pPr>
            <a:lvl9pPr marL="1828800" algn="l" rtl="0" fontAlgn="base">
              <a:lnSpc>
                <a:spcPct val="90000"/>
              </a:lnSpc>
              <a:spcBef>
                <a:spcPct val="0"/>
              </a:spcBef>
              <a:spcAft>
                <a:spcPct val="0"/>
              </a:spcAft>
              <a:defRPr sz="4000">
                <a:solidFill>
                  <a:schemeClr val="tx2"/>
                </a:solidFill>
                <a:latin typeface="Arial" charset="0"/>
                <a:ea typeface="ヒラギノ角ゴ Pro W3" pitchFamily="1" charset="-128"/>
              </a:defRPr>
            </a:lvl9pPr>
          </a:lstStyle>
          <a:p>
            <a:r>
              <a:rPr lang="en-US" sz="3600" kern="0" dirty="0">
                <a:solidFill>
                  <a:schemeClr val="tx1"/>
                </a:solidFill>
              </a:rPr>
              <a:t>Combined clog-log survival analysis</a:t>
            </a:r>
            <a:endParaRPr lang="en-GB" sz="3600" kern="0" dirty="0">
              <a:solidFill>
                <a:schemeClr val="tx1"/>
              </a:solidFill>
            </a:endParaRPr>
          </a:p>
        </p:txBody>
      </p:sp>
      <p:sp>
        <p:nvSpPr>
          <p:cNvPr id="14" name="Content Placeholder 2">
            <a:extLst>
              <a:ext uri="{FF2B5EF4-FFF2-40B4-BE49-F238E27FC236}">
                <a16:creationId xmlns:a16="http://schemas.microsoft.com/office/drawing/2014/main" id="{A2D63CFF-E3C9-6B35-E13D-16168DF42CCE}"/>
              </a:ext>
            </a:extLst>
          </p:cNvPr>
          <p:cNvSpPr txBox="1">
            <a:spLocks/>
          </p:cNvSpPr>
          <p:nvPr/>
        </p:nvSpPr>
        <p:spPr bwMode="auto">
          <a:xfrm>
            <a:off x="9408368" y="5737413"/>
            <a:ext cx="2664296" cy="1017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10000"/>
              </a:lnSpc>
              <a:spcBef>
                <a:spcPct val="20000"/>
              </a:spcBef>
              <a:spcAft>
                <a:spcPct val="0"/>
              </a:spcAft>
              <a:buClr>
                <a:srgbClr val="0095D3"/>
              </a:buClr>
              <a:buChar char="•"/>
              <a:defRPr sz="3600">
                <a:solidFill>
                  <a:schemeClr val="tx1"/>
                </a:solidFill>
                <a:latin typeface="+mn-lt"/>
                <a:ea typeface="+mn-ea"/>
                <a:cs typeface="+mn-cs"/>
              </a:defRPr>
            </a:lvl1pPr>
            <a:lvl2pPr marL="742950" indent="-285750" algn="l" rtl="0" eaLnBrk="0" fontAlgn="base" hangingPunct="0">
              <a:spcBef>
                <a:spcPct val="20000"/>
              </a:spcBef>
              <a:spcAft>
                <a:spcPct val="0"/>
              </a:spcAft>
              <a:buClr>
                <a:srgbClr val="1776B2"/>
              </a:buClr>
              <a:defRPr sz="3600">
                <a:solidFill>
                  <a:srgbClr val="626464"/>
                </a:solidFill>
                <a:latin typeface="+mn-lt"/>
                <a:ea typeface="+mn-ea"/>
              </a:defRPr>
            </a:lvl2pPr>
            <a:lvl3pPr marL="1143000" indent="-228600" algn="l" rtl="0" eaLnBrk="0" fontAlgn="base" hangingPunct="0">
              <a:spcBef>
                <a:spcPct val="20000"/>
              </a:spcBef>
              <a:spcAft>
                <a:spcPct val="0"/>
              </a:spcAft>
              <a:buChar char="–"/>
              <a:defRPr sz="3200">
                <a:solidFill>
                  <a:srgbClr val="626464"/>
                </a:solidFill>
                <a:latin typeface="+mn-lt"/>
                <a:ea typeface="+mn-ea"/>
              </a:defRPr>
            </a:lvl3pPr>
            <a:lvl4pPr marL="1600200" indent="-228600" algn="l" rtl="0" eaLnBrk="0" fontAlgn="base" hangingPunct="0">
              <a:spcBef>
                <a:spcPct val="20000"/>
              </a:spcBef>
              <a:spcAft>
                <a:spcPct val="0"/>
              </a:spcAft>
              <a:defRPr sz="1800">
                <a:solidFill>
                  <a:srgbClr val="626464"/>
                </a:solidFill>
                <a:latin typeface="+mn-lt"/>
                <a:ea typeface="+mn-ea"/>
              </a:defRPr>
            </a:lvl4pPr>
            <a:lvl5pPr marL="2057400" indent="-228600" algn="l" rtl="0" eaLnBrk="0" fontAlgn="base" hangingPunct="0">
              <a:spcBef>
                <a:spcPct val="20000"/>
              </a:spcBef>
              <a:spcAft>
                <a:spcPct val="0"/>
              </a:spcAft>
              <a:buChar char="»"/>
              <a:defRPr sz="1800">
                <a:solidFill>
                  <a:srgbClr val="626464"/>
                </a:solidFill>
                <a:latin typeface="+mn-lt"/>
                <a:ea typeface="+mn-ea"/>
              </a:defRPr>
            </a:lvl5pPr>
            <a:lvl6pPr marL="2514600" indent="-228600" algn="l" rtl="0" fontAlgn="base">
              <a:spcBef>
                <a:spcPct val="20000"/>
              </a:spcBef>
              <a:spcAft>
                <a:spcPct val="0"/>
              </a:spcAft>
              <a:buChar char="»"/>
              <a:defRPr sz="1800">
                <a:solidFill>
                  <a:srgbClr val="626464"/>
                </a:solidFill>
                <a:latin typeface="+mn-lt"/>
                <a:ea typeface="+mn-ea"/>
              </a:defRPr>
            </a:lvl6pPr>
            <a:lvl7pPr marL="2971800" indent="-228600" algn="l" rtl="0" fontAlgn="base">
              <a:spcBef>
                <a:spcPct val="20000"/>
              </a:spcBef>
              <a:spcAft>
                <a:spcPct val="0"/>
              </a:spcAft>
              <a:buChar char="»"/>
              <a:defRPr sz="1800">
                <a:solidFill>
                  <a:srgbClr val="626464"/>
                </a:solidFill>
                <a:latin typeface="+mn-lt"/>
                <a:ea typeface="+mn-ea"/>
              </a:defRPr>
            </a:lvl7pPr>
            <a:lvl8pPr marL="3429000" indent="-228600" algn="l" rtl="0" fontAlgn="base">
              <a:spcBef>
                <a:spcPct val="20000"/>
              </a:spcBef>
              <a:spcAft>
                <a:spcPct val="0"/>
              </a:spcAft>
              <a:buChar char="»"/>
              <a:defRPr sz="1800">
                <a:solidFill>
                  <a:srgbClr val="626464"/>
                </a:solidFill>
                <a:latin typeface="+mn-lt"/>
                <a:ea typeface="+mn-ea"/>
              </a:defRPr>
            </a:lvl8pPr>
            <a:lvl9pPr marL="3886200" indent="-228600" algn="l" rtl="0" fontAlgn="base">
              <a:spcBef>
                <a:spcPct val="20000"/>
              </a:spcBef>
              <a:spcAft>
                <a:spcPct val="0"/>
              </a:spcAft>
              <a:buChar char="»"/>
              <a:defRPr sz="1800">
                <a:solidFill>
                  <a:srgbClr val="626464"/>
                </a:solidFill>
                <a:latin typeface="+mn-lt"/>
                <a:ea typeface="+mn-ea"/>
              </a:defRPr>
            </a:lvl9pPr>
          </a:lstStyle>
          <a:p>
            <a:pPr marL="0" indent="0" algn="ctr">
              <a:buNone/>
            </a:pPr>
            <a:r>
              <a:rPr lang="en-US" sz="2200" dirty="0"/>
              <a:t>N = 29,146</a:t>
            </a:r>
          </a:p>
          <a:p>
            <a:pPr marL="0" indent="0" algn="ctr">
              <a:buNone/>
            </a:pPr>
            <a:endParaRPr lang="en-US" sz="2200" dirty="0"/>
          </a:p>
          <a:p>
            <a:pPr algn="ctr"/>
            <a:endParaRPr lang="en-US" sz="2200" dirty="0"/>
          </a:p>
          <a:p>
            <a:pPr marL="0" indent="0" algn="ctr">
              <a:buNone/>
            </a:pPr>
            <a:endParaRPr lang="en-GB" sz="2200" kern="0" dirty="0"/>
          </a:p>
        </p:txBody>
      </p:sp>
    </p:spTree>
    <p:extLst>
      <p:ext uri="{BB962C8B-B14F-4D97-AF65-F5344CB8AC3E}">
        <p14:creationId xmlns:p14="http://schemas.microsoft.com/office/powerpoint/2010/main" val="553096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1484784"/>
            <a:ext cx="11161240" cy="2880320"/>
          </a:xfrm>
        </p:spPr>
        <p:txBody>
          <a:bodyPr/>
          <a:lstStyle/>
          <a:p>
            <a:pPr marL="742950" indent="-742950">
              <a:buFont typeface="+mj-lt"/>
              <a:buAutoNum type="arabicParenR" startAt="2"/>
            </a:pPr>
            <a:r>
              <a:rPr lang="en-US" sz="3600" dirty="0"/>
              <a:t>Which types of respondents are more likely to drop out from the panel if they are invited to additional tasks? </a:t>
            </a:r>
            <a:r>
              <a:rPr lang="en-GB" sz="3600" dirty="0"/>
              <a:t>Are those who are more likely to drop out due to additional tasks the same types of respondents who are already under-represented in the panel?</a:t>
            </a:r>
            <a:br>
              <a:rPr lang="en-GB" sz="3600" dirty="0"/>
            </a:br>
            <a:br>
              <a:rPr lang="en-GB" sz="3600" dirty="0"/>
            </a:br>
            <a:endParaRPr lang="en-GB" sz="3600" dirty="0"/>
          </a:p>
        </p:txBody>
      </p:sp>
    </p:spTree>
    <p:extLst>
      <p:ext uri="{BB962C8B-B14F-4D97-AF65-F5344CB8AC3E}">
        <p14:creationId xmlns:p14="http://schemas.microsoft.com/office/powerpoint/2010/main" val="2591316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253D9-4FBC-BD68-28D1-3C9984F485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D19D86-C7DB-C282-C71E-6BB63F9CC9A4}"/>
              </a:ext>
            </a:extLst>
          </p:cNvPr>
          <p:cNvSpPr>
            <a:spLocks noGrp="1"/>
          </p:cNvSpPr>
          <p:nvPr>
            <p:ph type="title"/>
          </p:nvPr>
        </p:nvSpPr>
        <p:spPr>
          <a:xfrm>
            <a:off x="457684" y="269776"/>
            <a:ext cx="9980488" cy="1143000"/>
          </a:xfrm>
        </p:spPr>
        <p:txBody>
          <a:bodyPr/>
          <a:lstStyle/>
          <a:p>
            <a:r>
              <a:rPr lang="en-GB" dirty="0">
                <a:solidFill>
                  <a:schemeClr val="tx1"/>
                </a:solidFill>
              </a:rPr>
              <a:t>Interactions analyses</a:t>
            </a:r>
            <a:br>
              <a:rPr lang="en-GB" dirty="0">
                <a:solidFill>
                  <a:schemeClr val="tx1"/>
                </a:solidFill>
              </a:rPr>
            </a:br>
            <a:endParaRPr lang="en-GB" dirty="0">
              <a:solidFill>
                <a:schemeClr val="tx1"/>
              </a:solidFill>
            </a:endParaRPr>
          </a:p>
        </p:txBody>
      </p:sp>
      <p:sp>
        <p:nvSpPr>
          <p:cNvPr id="3" name="Content Placeholder 2">
            <a:extLst>
              <a:ext uri="{FF2B5EF4-FFF2-40B4-BE49-F238E27FC236}">
                <a16:creationId xmlns:a16="http://schemas.microsoft.com/office/drawing/2014/main" id="{E2788BAD-AEEB-CAFF-2746-5EE88AA7605E}"/>
              </a:ext>
            </a:extLst>
          </p:cNvPr>
          <p:cNvSpPr>
            <a:spLocks noGrp="1"/>
          </p:cNvSpPr>
          <p:nvPr>
            <p:ph sz="half" idx="1"/>
          </p:nvPr>
        </p:nvSpPr>
        <p:spPr>
          <a:xfrm>
            <a:off x="457684" y="1412776"/>
            <a:ext cx="11276632" cy="4752528"/>
          </a:xfrm>
        </p:spPr>
        <p:txBody>
          <a:bodyPr/>
          <a:lstStyle/>
          <a:p>
            <a:r>
              <a:rPr lang="en-US" sz="2400" dirty="0"/>
              <a:t>Calculated from survival analyses for each additional task regressing the risk of panel dropout on the additional task invitation, the demographic characteristics and the interaction between the two, controlling for sample origin:</a:t>
            </a:r>
          </a:p>
          <a:p>
            <a:pPr marL="0" indent="0">
              <a:buNone/>
            </a:pPr>
            <a:endParaRPr lang="en-US" sz="2400" dirty="0"/>
          </a:p>
          <a:p>
            <a:pPr marL="457200" indent="-457200">
              <a:buFont typeface="+mj-lt"/>
              <a:buAutoNum type="arabicParenR"/>
            </a:pPr>
            <a:r>
              <a:rPr lang="en-US" sz="2400" dirty="0"/>
              <a:t>Predicted differences in the hazard ratios for panel dropout between those invited to the task vs not invited, by demographic characteristic.</a:t>
            </a:r>
          </a:p>
          <a:p>
            <a:pPr marL="457200" indent="-457200">
              <a:buFont typeface="+mj-lt"/>
              <a:buAutoNum type="arabicParenR"/>
            </a:pPr>
            <a:endParaRPr lang="en-US" sz="2400" dirty="0"/>
          </a:p>
          <a:p>
            <a:pPr marL="457200" indent="-457200">
              <a:buFont typeface="+mj-lt"/>
              <a:buAutoNum type="arabicParenR"/>
            </a:pPr>
            <a:r>
              <a:rPr lang="en-US" sz="2400" dirty="0"/>
              <a:t>Difference-in-difference significance between the demographic sub-group and demographic reference category, adjusted for multiple testing. </a:t>
            </a:r>
          </a:p>
          <a:p>
            <a:pPr marL="0" indent="0">
              <a:buNone/>
            </a:pPr>
            <a:endParaRPr lang="en-US" sz="2400" dirty="0"/>
          </a:p>
          <a:p>
            <a:pPr marL="457200" indent="-457200">
              <a:buFont typeface="+mj-lt"/>
              <a:buAutoNum type="arabicParenR"/>
            </a:pPr>
            <a:endParaRPr lang="en-US" sz="2400" dirty="0"/>
          </a:p>
          <a:p>
            <a:pPr marL="0" indent="0">
              <a:buNone/>
            </a:pPr>
            <a:endParaRPr lang="en-US" sz="2400" dirty="0"/>
          </a:p>
          <a:p>
            <a:pPr marL="457200" indent="-457200">
              <a:buFont typeface="+mj-lt"/>
              <a:buAutoNum type="arabicParenR"/>
            </a:pPr>
            <a:endParaRPr lang="en-US" sz="2400" dirty="0"/>
          </a:p>
        </p:txBody>
      </p:sp>
    </p:spTree>
    <p:extLst>
      <p:ext uri="{BB962C8B-B14F-4D97-AF65-F5344CB8AC3E}">
        <p14:creationId xmlns:p14="http://schemas.microsoft.com/office/powerpoint/2010/main" val="2875677768"/>
      </p:ext>
    </p:extLst>
  </p:cSld>
  <p:clrMapOvr>
    <a:masterClrMapping/>
  </p:clrMapOvr>
</p:sld>
</file>

<file path=ppt/theme/theme1.xml><?xml version="1.0" encoding="utf-8"?>
<a:theme xmlns:a="http://schemas.openxmlformats.org/drawingml/2006/main" name="Understanding_Society_v2_tagline">
  <a:themeElements>
    <a:clrScheme name="Understanding_Society_v2_tag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standing_Society_v2_tagline">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Understanding_Society_v2_tag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standing_Society_v2_tagli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standing_Society_v2_tagli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standing_Society_v2_tagli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standing_Society_v2_tagli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standing_Society_v2_tagli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standing_Society_v2_taglin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standing_Society_v2_tagli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standing_Society_v2_tagli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standing_Society_v2_tagli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standing_Society_v2_tagli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standing_Society_v2_tagli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3257</TotalTime>
  <Words>1094</Words>
  <Application>Microsoft Office PowerPoint</Application>
  <PresentationFormat>Widescreen</PresentationFormat>
  <Paragraphs>185</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Narrow</vt:lpstr>
      <vt:lpstr>Arial</vt:lpstr>
      <vt:lpstr>Calibri</vt:lpstr>
      <vt:lpstr>Times New Roman</vt:lpstr>
      <vt:lpstr>Understanding_Society_v2_tagline</vt:lpstr>
      <vt:lpstr>Asking panel respondents to complete additional data collection tasks: Which types of tasks increase panel dropout and which types of respondents are we more likely to lose?  Jasmine Mitchell &amp; Annette Jäckle   MASS Workshop 05/06/2025 </vt:lpstr>
      <vt:lpstr>PowerPoint Presentation</vt:lpstr>
      <vt:lpstr>Paper 1 Main Findings</vt:lpstr>
      <vt:lpstr>Research Questions</vt:lpstr>
      <vt:lpstr>Methodological challenges</vt:lpstr>
      <vt:lpstr> Which types of additional tasks increase dropout from annual interviews of a household panel? </vt:lpstr>
      <vt:lpstr>PowerPoint Presentation</vt:lpstr>
      <vt:lpstr>Which types of respondents are more likely to drop out from the panel if they are invited to additional tasks? Are those who are more likely to drop out due to additional tasks the same types of respondents who are already under-represented in the panel?  </vt:lpstr>
      <vt:lpstr>Interactions analyses </vt:lpstr>
      <vt:lpstr>Underrepresentation analysis </vt:lpstr>
      <vt:lpstr>Conclusions </vt:lpstr>
      <vt:lpstr>Discussion </vt:lpstr>
    </vt:vector>
  </TitlesOfParts>
  <Company>Public Zone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here</dc:title>
  <dc:creator>Amanda Prosser</dc:creator>
  <cp:lastModifiedBy>Mitchell, Jasmine S</cp:lastModifiedBy>
  <cp:revision>287</cp:revision>
  <dcterms:created xsi:type="dcterms:W3CDTF">2008-07-23T14:25:57Z</dcterms:created>
  <dcterms:modified xsi:type="dcterms:W3CDTF">2025-06-11T08:36:06Z</dcterms:modified>
</cp:coreProperties>
</file>