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67" r:id="rId2"/>
  </p:sldMasterIdLst>
  <p:notesMasterIdLst>
    <p:notesMasterId r:id="rId25"/>
  </p:notesMasterIdLst>
  <p:sldIdLst>
    <p:sldId id="260" r:id="rId3"/>
    <p:sldId id="284" r:id="rId4"/>
    <p:sldId id="290" r:id="rId5"/>
    <p:sldId id="285" r:id="rId6"/>
    <p:sldId id="289" r:id="rId7"/>
    <p:sldId id="286" r:id="rId8"/>
    <p:sldId id="287" r:id="rId9"/>
    <p:sldId id="295" r:id="rId10"/>
    <p:sldId id="297" r:id="rId11"/>
    <p:sldId id="298" r:id="rId12"/>
    <p:sldId id="296" r:id="rId13"/>
    <p:sldId id="275" r:id="rId14"/>
    <p:sldId id="274" r:id="rId15"/>
    <p:sldId id="288" r:id="rId16"/>
    <p:sldId id="270" r:id="rId17"/>
    <p:sldId id="276" r:id="rId18"/>
    <p:sldId id="293" r:id="rId19"/>
    <p:sldId id="294" r:id="rId20"/>
    <p:sldId id="281" r:id="rId21"/>
    <p:sldId id="283" r:id="rId22"/>
    <p:sldId id="292" r:id="rId23"/>
    <p:sldId id="299" r:id="rId24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85917" autoAdjust="0"/>
  </p:normalViewPr>
  <p:slideViewPr>
    <p:cSldViewPr>
      <p:cViewPr varScale="1">
        <p:scale>
          <a:sx n="154" d="100"/>
          <a:sy n="154" d="100"/>
        </p:scale>
        <p:origin x="78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A025-B680-4046-800B-5A6B5AC6AF73}" type="datetimeFigureOut">
              <a:rPr lang="nl-NL" smtClean="0"/>
              <a:t>10-06-2025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FEE08-4F1D-4773-84E0-0730640F7E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four years, statistics </a:t>
            </a:r>
            <a:r>
              <a:rPr lang="en-US" dirty="0" err="1"/>
              <a:t>netherlands</a:t>
            </a:r>
            <a:r>
              <a:rPr lang="en-US" dirty="0"/>
              <a:t> conducts a budget survey: how does the </a:t>
            </a:r>
            <a:r>
              <a:rPr lang="en-US" dirty="0" err="1"/>
              <a:t>dutch</a:t>
            </a:r>
            <a:r>
              <a:rPr lang="en-US" dirty="0"/>
              <a:t> population spend their money.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11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course, for ML you would need existing data to train a model.</a:t>
            </a:r>
          </a:p>
          <a:p>
            <a:r>
              <a:rPr lang="en-US" dirty="0"/>
              <a:t>The data that we were given were got is scanner data from three major supermarkets in NL.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629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0.5 drop in accuracy -&gt; meaning that every month 0.5% of all products are misclassified</a:t>
            </a:r>
          </a:p>
          <a:p>
            <a:endParaRPr lang="en-US" dirty="0"/>
          </a:p>
          <a:p>
            <a:r>
              <a:rPr lang="en-US" dirty="0"/>
              <a:t>But when we weight the products by their revenue, which is effectively the importance or effect to the final statistic, the accuracy drops less than 0.1% accuracy.</a:t>
            </a:r>
          </a:p>
          <a:p>
            <a:r>
              <a:rPr lang="en-US" dirty="0"/>
              <a:t>This difference in accuracy drop suggests that the products that are misclassified each month have low revenue.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21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survey requires respondents to fill in a survey. But this can be quite burdensome when many products needs to be entered.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66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combat this </a:t>
            </a:r>
            <a:r>
              <a:rPr lang="en-US" dirty="0" err="1"/>
              <a:t>reponse</a:t>
            </a:r>
            <a:r>
              <a:rPr lang="en-US" dirty="0"/>
              <a:t> burden, we wanted to introduce a functionality allowing respondents to scan their purchase receipts.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6750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the receipt is scanned, the idea is that the relevant information is extracted from the receipt and then automatically filled in in the survey.</a:t>
            </a:r>
          </a:p>
          <a:p>
            <a:r>
              <a:rPr lang="en-US" dirty="0"/>
              <a:t>The respondent then only has to check the data and then submit it to 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644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take a look at what is needed to implement this functionality, we would need to implement three steps: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Text </a:t>
            </a:r>
            <a:r>
              <a:rPr lang="en-US" dirty="0" err="1"/>
              <a:t>recogintion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Text </a:t>
            </a:r>
            <a:r>
              <a:rPr lang="en-US" dirty="0" err="1"/>
              <a:t>digitzation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870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then finally the classification of a product so that we can actually analyze the submitted data.</a:t>
            </a:r>
          </a:p>
          <a:p>
            <a:endParaRPr lang="en-US" dirty="0"/>
          </a:p>
          <a:p>
            <a:r>
              <a:rPr lang="en-US" dirty="0"/>
              <a:t>The focus of this paper is on this part of the receipt scanning functionality: the classification of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06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5F7A1-BDA5-79DF-12D6-49BB60045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0B1F45-CAD9-A9DB-D394-D90DB4A29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D4D48B-2C10-882B-616F-4CA3E235C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in particular with ML.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69490-0FF4-8268-4434-3F814907D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4265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3D414-4DD5-4323-1F5F-BBD8CF885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43D7BE-BE0E-BC99-EA1A-87ED7F1ABD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37DBDF-F1DE-540F-7F47-7B83F9283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in particular with ML.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ADB74-A06E-14D8-D64B-B49FB9F3A0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4243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F7007-FD0B-3045-0AA0-222A46A3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646779-344D-2B36-D21E-FBFA554E3A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EBB327-34D6-DE1F-DA36-8638E1A7F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in particular with ML.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3027D-B054-E601-49D1-0E40455F3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98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2201" y="766684"/>
            <a:ext cx="2236528" cy="3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325"/>
            <a:ext cx="7704087" cy="3455988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lang="nl-NL" sz="2400" b="0" kern="1200" spc="40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Korte opsomming van conclusies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5263"/>
            <a:ext cx="7704087" cy="936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Conclusie / trends / …</a:t>
            </a:r>
          </a:p>
        </p:txBody>
      </p:sp>
    </p:spTree>
    <p:extLst>
      <p:ext uri="{BB962C8B-B14F-4D97-AF65-F5344CB8AC3E}">
        <p14:creationId xmlns:p14="http://schemas.microsoft.com/office/powerpoint/2010/main" val="409682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0" y="3672000"/>
            <a:ext cx="7166794" cy="8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8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5" y="3672000"/>
            <a:ext cx="7167542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3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02F9B86D-17AC-4EB8-8901-463B4404571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697929" y="1429340"/>
            <a:ext cx="1211459" cy="1861467"/>
            <a:chOff x="2200" y="483"/>
            <a:chExt cx="1409" cy="2165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C6C5D8E2-9222-4107-A38D-BDADEE2D3E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00" y="483"/>
              <a:ext cx="1409" cy="2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8916847-D2FC-4F80-9190-E720B73D5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817"/>
              <a:ext cx="630" cy="680"/>
            </a:xfrm>
            <a:custGeom>
              <a:avLst/>
              <a:gdLst>
                <a:gd name="T0" fmla="*/ 558 w 558"/>
                <a:gd name="T1" fmla="*/ 0 h 609"/>
                <a:gd name="T2" fmla="*/ 558 w 558"/>
                <a:gd name="T3" fmla="*/ 0 h 609"/>
                <a:gd name="T4" fmla="*/ 66 w 558"/>
                <a:gd name="T5" fmla="*/ 0 h 609"/>
                <a:gd name="T6" fmla="*/ 0 w 558"/>
                <a:gd name="T7" fmla="*/ 67 h 609"/>
                <a:gd name="T8" fmla="*/ 0 w 558"/>
                <a:gd name="T9" fmla="*/ 609 h 609"/>
                <a:gd name="T10" fmla="*/ 558 w 558"/>
                <a:gd name="T11" fmla="*/ 609 h 609"/>
                <a:gd name="T12" fmla="*/ 558 w 558"/>
                <a:gd name="T13" fmla="*/ 357 h 609"/>
                <a:gd name="T14" fmla="*/ 251 w 558"/>
                <a:gd name="T15" fmla="*/ 357 h 609"/>
                <a:gd name="T16" fmla="*/ 251 w 558"/>
                <a:gd name="T17" fmla="*/ 252 h 609"/>
                <a:gd name="T18" fmla="*/ 558 w 558"/>
                <a:gd name="T19" fmla="*/ 252 h 609"/>
                <a:gd name="T20" fmla="*/ 558 w 558"/>
                <a:gd name="T21" fmla="*/ 0 h 609"/>
                <a:gd name="T22" fmla="*/ 484 w 558"/>
                <a:gd name="T23" fmla="*/ 74 h 609"/>
                <a:gd name="T24" fmla="*/ 484 w 558"/>
                <a:gd name="T25" fmla="*/ 74 h 609"/>
                <a:gd name="T26" fmla="*/ 484 w 558"/>
                <a:gd name="T27" fmla="*/ 179 h 609"/>
                <a:gd name="T28" fmla="*/ 251 w 558"/>
                <a:gd name="T29" fmla="*/ 179 h 609"/>
                <a:gd name="T30" fmla="*/ 178 w 558"/>
                <a:gd name="T31" fmla="*/ 179 h 609"/>
                <a:gd name="T32" fmla="*/ 178 w 558"/>
                <a:gd name="T33" fmla="*/ 252 h 609"/>
                <a:gd name="T34" fmla="*/ 178 w 558"/>
                <a:gd name="T35" fmla="*/ 357 h 609"/>
                <a:gd name="T36" fmla="*/ 178 w 558"/>
                <a:gd name="T37" fmla="*/ 430 h 609"/>
                <a:gd name="T38" fmla="*/ 251 w 558"/>
                <a:gd name="T39" fmla="*/ 430 h 609"/>
                <a:gd name="T40" fmla="*/ 484 w 558"/>
                <a:gd name="T41" fmla="*/ 430 h 609"/>
                <a:gd name="T42" fmla="*/ 484 w 558"/>
                <a:gd name="T43" fmla="*/ 535 h 609"/>
                <a:gd name="T44" fmla="*/ 73 w 558"/>
                <a:gd name="T45" fmla="*/ 535 h 609"/>
                <a:gd name="T46" fmla="*/ 73 w 558"/>
                <a:gd name="T47" fmla="*/ 74 h 609"/>
                <a:gd name="T48" fmla="*/ 484 w 558"/>
                <a:gd name="T49" fmla="*/ 7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8" h="609">
                  <a:moveTo>
                    <a:pt x="558" y="0"/>
                  </a:moveTo>
                  <a:lnTo>
                    <a:pt x="558" y="0"/>
                  </a:lnTo>
                  <a:lnTo>
                    <a:pt x="66" y="0"/>
                  </a:lnTo>
                  <a:cubicBezTo>
                    <a:pt x="29" y="0"/>
                    <a:pt x="0" y="30"/>
                    <a:pt x="0" y="67"/>
                  </a:cubicBezTo>
                  <a:lnTo>
                    <a:pt x="0" y="609"/>
                  </a:lnTo>
                  <a:lnTo>
                    <a:pt x="558" y="609"/>
                  </a:lnTo>
                  <a:lnTo>
                    <a:pt x="558" y="357"/>
                  </a:lnTo>
                  <a:lnTo>
                    <a:pt x="251" y="357"/>
                  </a:lnTo>
                  <a:lnTo>
                    <a:pt x="251" y="252"/>
                  </a:lnTo>
                  <a:lnTo>
                    <a:pt x="558" y="252"/>
                  </a:lnTo>
                  <a:lnTo>
                    <a:pt x="558" y="0"/>
                  </a:lnTo>
                  <a:close/>
                  <a:moveTo>
                    <a:pt x="484" y="74"/>
                  </a:moveTo>
                  <a:lnTo>
                    <a:pt x="484" y="74"/>
                  </a:lnTo>
                  <a:lnTo>
                    <a:pt x="484" y="179"/>
                  </a:lnTo>
                  <a:lnTo>
                    <a:pt x="251" y="179"/>
                  </a:lnTo>
                  <a:lnTo>
                    <a:pt x="178" y="179"/>
                  </a:lnTo>
                  <a:lnTo>
                    <a:pt x="178" y="252"/>
                  </a:lnTo>
                  <a:lnTo>
                    <a:pt x="178" y="357"/>
                  </a:lnTo>
                  <a:lnTo>
                    <a:pt x="178" y="430"/>
                  </a:lnTo>
                  <a:lnTo>
                    <a:pt x="251" y="430"/>
                  </a:lnTo>
                  <a:lnTo>
                    <a:pt x="484" y="430"/>
                  </a:lnTo>
                  <a:lnTo>
                    <a:pt x="484" y="535"/>
                  </a:lnTo>
                  <a:lnTo>
                    <a:pt x="73" y="535"/>
                  </a:lnTo>
                  <a:lnTo>
                    <a:pt x="73" y="74"/>
                  </a:lnTo>
                  <a:lnTo>
                    <a:pt x="484" y="74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4396BB8-B762-47BD-B9F6-7617E189F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8" y="481"/>
              <a:ext cx="688" cy="1016"/>
            </a:xfrm>
            <a:custGeom>
              <a:avLst/>
              <a:gdLst>
                <a:gd name="T0" fmla="*/ 251 w 609"/>
                <a:gd name="T1" fmla="*/ 553 h 910"/>
                <a:gd name="T2" fmla="*/ 251 w 609"/>
                <a:gd name="T3" fmla="*/ 553 h 910"/>
                <a:gd name="T4" fmla="*/ 357 w 609"/>
                <a:gd name="T5" fmla="*/ 553 h 910"/>
                <a:gd name="T6" fmla="*/ 357 w 609"/>
                <a:gd name="T7" fmla="*/ 658 h 910"/>
                <a:gd name="T8" fmla="*/ 251 w 609"/>
                <a:gd name="T9" fmla="*/ 658 h 910"/>
                <a:gd name="T10" fmla="*/ 251 w 609"/>
                <a:gd name="T11" fmla="*/ 553 h 910"/>
                <a:gd name="T12" fmla="*/ 185 w 609"/>
                <a:gd name="T13" fmla="*/ 0 h 910"/>
                <a:gd name="T14" fmla="*/ 185 w 609"/>
                <a:gd name="T15" fmla="*/ 0 h 910"/>
                <a:gd name="T16" fmla="*/ 0 w 609"/>
                <a:gd name="T17" fmla="*/ 0 h 910"/>
                <a:gd name="T18" fmla="*/ 0 w 609"/>
                <a:gd name="T19" fmla="*/ 910 h 910"/>
                <a:gd name="T20" fmla="*/ 609 w 609"/>
                <a:gd name="T21" fmla="*/ 910 h 910"/>
                <a:gd name="T22" fmla="*/ 609 w 609"/>
                <a:gd name="T23" fmla="*/ 368 h 910"/>
                <a:gd name="T24" fmla="*/ 542 w 609"/>
                <a:gd name="T25" fmla="*/ 301 h 910"/>
                <a:gd name="T26" fmla="*/ 251 w 609"/>
                <a:gd name="T27" fmla="*/ 301 h 910"/>
                <a:gd name="T28" fmla="*/ 251 w 609"/>
                <a:gd name="T29" fmla="*/ 69 h 910"/>
                <a:gd name="T30" fmla="*/ 185 w 609"/>
                <a:gd name="T31" fmla="*/ 0 h 910"/>
                <a:gd name="T32" fmla="*/ 178 w 609"/>
                <a:gd name="T33" fmla="*/ 731 h 910"/>
                <a:gd name="T34" fmla="*/ 178 w 609"/>
                <a:gd name="T35" fmla="*/ 731 h 910"/>
                <a:gd name="T36" fmla="*/ 251 w 609"/>
                <a:gd name="T37" fmla="*/ 731 h 910"/>
                <a:gd name="T38" fmla="*/ 357 w 609"/>
                <a:gd name="T39" fmla="*/ 731 h 910"/>
                <a:gd name="T40" fmla="*/ 430 w 609"/>
                <a:gd name="T41" fmla="*/ 731 h 910"/>
                <a:gd name="T42" fmla="*/ 430 w 609"/>
                <a:gd name="T43" fmla="*/ 658 h 910"/>
                <a:gd name="T44" fmla="*/ 430 w 609"/>
                <a:gd name="T45" fmla="*/ 553 h 910"/>
                <a:gd name="T46" fmla="*/ 430 w 609"/>
                <a:gd name="T47" fmla="*/ 479 h 910"/>
                <a:gd name="T48" fmla="*/ 357 w 609"/>
                <a:gd name="T49" fmla="*/ 479 h 910"/>
                <a:gd name="T50" fmla="*/ 251 w 609"/>
                <a:gd name="T51" fmla="*/ 479 h 910"/>
                <a:gd name="T52" fmla="*/ 178 w 609"/>
                <a:gd name="T53" fmla="*/ 479 h 910"/>
                <a:gd name="T54" fmla="*/ 178 w 609"/>
                <a:gd name="T55" fmla="*/ 553 h 910"/>
                <a:gd name="T56" fmla="*/ 178 w 609"/>
                <a:gd name="T57" fmla="*/ 658 h 910"/>
                <a:gd name="T58" fmla="*/ 178 w 609"/>
                <a:gd name="T59" fmla="*/ 731 h 910"/>
                <a:gd name="T60" fmla="*/ 178 w 609"/>
                <a:gd name="T61" fmla="*/ 72 h 910"/>
                <a:gd name="T62" fmla="*/ 178 w 609"/>
                <a:gd name="T63" fmla="*/ 72 h 910"/>
                <a:gd name="T64" fmla="*/ 178 w 609"/>
                <a:gd name="T65" fmla="*/ 301 h 910"/>
                <a:gd name="T66" fmla="*/ 178 w 609"/>
                <a:gd name="T67" fmla="*/ 375 h 910"/>
                <a:gd name="T68" fmla="*/ 251 w 609"/>
                <a:gd name="T69" fmla="*/ 375 h 910"/>
                <a:gd name="T70" fmla="*/ 536 w 609"/>
                <a:gd name="T71" fmla="*/ 375 h 910"/>
                <a:gd name="T72" fmla="*/ 536 w 609"/>
                <a:gd name="T73" fmla="*/ 836 h 910"/>
                <a:gd name="T74" fmla="*/ 73 w 609"/>
                <a:gd name="T75" fmla="*/ 836 h 910"/>
                <a:gd name="T76" fmla="*/ 73 w 609"/>
                <a:gd name="T77" fmla="*/ 72 h 910"/>
                <a:gd name="T78" fmla="*/ 178 w 609"/>
                <a:gd name="T79" fmla="*/ 72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9" h="910">
                  <a:moveTo>
                    <a:pt x="251" y="553"/>
                  </a:moveTo>
                  <a:lnTo>
                    <a:pt x="251" y="553"/>
                  </a:lnTo>
                  <a:lnTo>
                    <a:pt x="357" y="553"/>
                  </a:lnTo>
                  <a:lnTo>
                    <a:pt x="357" y="658"/>
                  </a:lnTo>
                  <a:lnTo>
                    <a:pt x="251" y="658"/>
                  </a:lnTo>
                  <a:lnTo>
                    <a:pt x="251" y="553"/>
                  </a:lnTo>
                  <a:close/>
                  <a:moveTo>
                    <a:pt x="185" y="0"/>
                  </a:moveTo>
                  <a:lnTo>
                    <a:pt x="185" y="0"/>
                  </a:lnTo>
                  <a:lnTo>
                    <a:pt x="0" y="0"/>
                  </a:lnTo>
                  <a:lnTo>
                    <a:pt x="0" y="910"/>
                  </a:lnTo>
                  <a:lnTo>
                    <a:pt x="609" y="910"/>
                  </a:lnTo>
                  <a:lnTo>
                    <a:pt x="609" y="368"/>
                  </a:lnTo>
                  <a:cubicBezTo>
                    <a:pt x="609" y="331"/>
                    <a:pt x="579" y="301"/>
                    <a:pt x="542" y="301"/>
                  </a:cubicBezTo>
                  <a:lnTo>
                    <a:pt x="251" y="301"/>
                  </a:lnTo>
                  <a:lnTo>
                    <a:pt x="251" y="69"/>
                  </a:lnTo>
                  <a:cubicBezTo>
                    <a:pt x="251" y="32"/>
                    <a:pt x="222" y="0"/>
                    <a:pt x="185" y="0"/>
                  </a:cubicBezTo>
                  <a:close/>
                  <a:moveTo>
                    <a:pt x="178" y="731"/>
                  </a:moveTo>
                  <a:lnTo>
                    <a:pt x="178" y="731"/>
                  </a:lnTo>
                  <a:lnTo>
                    <a:pt x="251" y="731"/>
                  </a:lnTo>
                  <a:lnTo>
                    <a:pt x="357" y="731"/>
                  </a:lnTo>
                  <a:lnTo>
                    <a:pt x="430" y="731"/>
                  </a:lnTo>
                  <a:lnTo>
                    <a:pt x="430" y="658"/>
                  </a:lnTo>
                  <a:lnTo>
                    <a:pt x="430" y="553"/>
                  </a:lnTo>
                  <a:lnTo>
                    <a:pt x="430" y="479"/>
                  </a:lnTo>
                  <a:lnTo>
                    <a:pt x="357" y="479"/>
                  </a:lnTo>
                  <a:lnTo>
                    <a:pt x="251" y="479"/>
                  </a:lnTo>
                  <a:lnTo>
                    <a:pt x="178" y="479"/>
                  </a:lnTo>
                  <a:lnTo>
                    <a:pt x="178" y="553"/>
                  </a:lnTo>
                  <a:lnTo>
                    <a:pt x="178" y="658"/>
                  </a:lnTo>
                  <a:lnTo>
                    <a:pt x="178" y="731"/>
                  </a:lnTo>
                  <a:close/>
                  <a:moveTo>
                    <a:pt x="178" y="72"/>
                  </a:moveTo>
                  <a:lnTo>
                    <a:pt x="178" y="72"/>
                  </a:lnTo>
                  <a:lnTo>
                    <a:pt x="178" y="301"/>
                  </a:lnTo>
                  <a:lnTo>
                    <a:pt x="178" y="375"/>
                  </a:lnTo>
                  <a:lnTo>
                    <a:pt x="251" y="375"/>
                  </a:lnTo>
                  <a:lnTo>
                    <a:pt x="536" y="375"/>
                  </a:lnTo>
                  <a:lnTo>
                    <a:pt x="536" y="836"/>
                  </a:lnTo>
                  <a:lnTo>
                    <a:pt x="73" y="836"/>
                  </a:lnTo>
                  <a:lnTo>
                    <a:pt x="73" y="72"/>
                  </a:lnTo>
                  <a:lnTo>
                    <a:pt x="178" y="72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39C8DD8-3C93-46D4-8B3C-EFBABBDC9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1603"/>
              <a:ext cx="1426" cy="1055"/>
            </a:xfrm>
            <a:custGeom>
              <a:avLst/>
              <a:gdLst>
                <a:gd name="T0" fmla="*/ 1261 w 1262"/>
                <a:gd name="T1" fmla="*/ 0 h 944"/>
                <a:gd name="T2" fmla="*/ 1261 w 1262"/>
                <a:gd name="T3" fmla="*/ 0 h 944"/>
                <a:gd name="T4" fmla="*/ 0 w 1262"/>
                <a:gd name="T5" fmla="*/ 0 h 944"/>
                <a:gd name="T6" fmla="*/ 0 w 1262"/>
                <a:gd name="T7" fmla="*/ 598 h 944"/>
                <a:gd name="T8" fmla="*/ 1010 w 1262"/>
                <a:gd name="T9" fmla="*/ 598 h 944"/>
                <a:gd name="T10" fmla="*/ 1010 w 1262"/>
                <a:gd name="T11" fmla="*/ 693 h 944"/>
                <a:gd name="T12" fmla="*/ 0 w 1262"/>
                <a:gd name="T13" fmla="*/ 693 h 944"/>
                <a:gd name="T14" fmla="*/ 0 w 1262"/>
                <a:gd name="T15" fmla="*/ 878 h 944"/>
                <a:gd name="T16" fmla="*/ 66 w 1262"/>
                <a:gd name="T17" fmla="*/ 944 h 944"/>
                <a:gd name="T18" fmla="*/ 1195 w 1262"/>
                <a:gd name="T19" fmla="*/ 944 h 944"/>
                <a:gd name="T20" fmla="*/ 1262 w 1262"/>
                <a:gd name="T21" fmla="*/ 878 h 944"/>
                <a:gd name="T22" fmla="*/ 1262 w 1262"/>
                <a:gd name="T23" fmla="*/ 346 h 944"/>
                <a:gd name="T24" fmla="*/ 252 w 1262"/>
                <a:gd name="T25" fmla="*/ 346 h 944"/>
                <a:gd name="T26" fmla="*/ 252 w 1262"/>
                <a:gd name="T27" fmla="*/ 253 h 944"/>
                <a:gd name="T28" fmla="*/ 1261 w 1262"/>
                <a:gd name="T29" fmla="*/ 253 h 944"/>
                <a:gd name="T30" fmla="*/ 1261 w 1262"/>
                <a:gd name="T31" fmla="*/ 0 h 944"/>
                <a:gd name="T32" fmla="*/ 1188 w 1262"/>
                <a:gd name="T33" fmla="*/ 73 h 944"/>
                <a:gd name="T34" fmla="*/ 1188 w 1262"/>
                <a:gd name="T35" fmla="*/ 73 h 944"/>
                <a:gd name="T36" fmla="*/ 1188 w 1262"/>
                <a:gd name="T37" fmla="*/ 179 h 944"/>
                <a:gd name="T38" fmla="*/ 252 w 1262"/>
                <a:gd name="T39" fmla="*/ 179 h 944"/>
                <a:gd name="T40" fmla="*/ 178 w 1262"/>
                <a:gd name="T41" fmla="*/ 179 h 944"/>
                <a:gd name="T42" fmla="*/ 178 w 1262"/>
                <a:gd name="T43" fmla="*/ 253 h 944"/>
                <a:gd name="T44" fmla="*/ 178 w 1262"/>
                <a:gd name="T45" fmla="*/ 346 h 944"/>
                <a:gd name="T46" fmla="*/ 178 w 1262"/>
                <a:gd name="T47" fmla="*/ 419 h 944"/>
                <a:gd name="T48" fmla="*/ 252 w 1262"/>
                <a:gd name="T49" fmla="*/ 419 h 944"/>
                <a:gd name="T50" fmla="*/ 1188 w 1262"/>
                <a:gd name="T51" fmla="*/ 419 h 944"/>
                <a:gd name="T52" fmla="*/ 1188 w 1262"/>
                <a:gd name="T53" fmla="*/ 871 h 944"/>
                <a:gd name="T54" fmla="*/ 73 w 1262"/>
                <a:gd name="T55" fmla="*/ 871 h 944"/>
                <a:gd name="T56" fmla="*/ 73 w 1262"/>
                <a:gd name="T57" fmla="*/ 766 h 944"/>
                <a:gd name="T58" fmla="*/ 1010 w 1262"/>
                <a:gd name="T59" fmla="*/ 766 h 944"/>
                <a:gd name="T60" fmla="*/ 1084 w 1262"/>
                <a:gd name="T61" fmla="*/ 766 h 944"/>
                <a:gd name="T62" fmla="*/ 1084 w 1262"/>
                <a:gd name="T63" fmla="*/ 693 h 944"/>
                <a:gd name="T64" fmla="*/ 1084 w 1262"/>
                <a:gd name="T65" fmla="*/ 598 h 944"/>
                <a:gd name="T66" fmla="*/ 1084 w 1262"/>
                <a:gd name="T67" fmla="*/ 525 h 944"/>
                <a:gd name="T68" fmla="*/ 1010 w 1262"/>
                <a:gd name="T69" fmla="*/ 525 h 944"/>
                <a:gd name="T70" fmla="*/ 73 w 1262"/>
                <a:gd name="T71" fmla="*/ 524 h 944"/>
                <a:gd name="T72" fmla="*/ 73 w 1262"/>
                <a:gd name="T73" fmla="*/ 73 h 944"/>
                <a:gd name="T74" fmla="*/ 1188 w 1262"/>
                <a:gd name="T75" fmla="*/ 73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2" h="944">
                  <a:moveTo>
                    <a:pt x="1261" y="0"/>
                  </a:moveTo>
                  <a:lnTo>
                    <a:pt x="1261" y="0"/>
                  </a:lnTo>
                  <a:lnTo>
                    <a:pt x="0" y="0"/>
                  </a:lnTo>
                  <a:lnTo>
                    <a:pt x="0" y="598"/>
                  </a:lnTo>
                  <a:lnTo>
                    <a:pt x="1010" y="598"/>
                  </a:lnTo>
                  <a:lnTo>
                    <a:pt x="1010" y="693"/>
                  </a:lnTo>
                  <a:lnTo>
                    <a:pt x="0" y="693"/>
                  </a:lnTo>
                  <a:lnTo>
                    <a:pt x="0" y="878"/>
                  </a:lnTo>
                  <a:cubicBezTo>
                    <a:pt x="0" y="915"/>
                    <a:pt x="30" y="944"/>
                    <a:pt x="66" y="944"/>
                  </a:cubicBezTo>
                  <a:lnTo>
                    <a:pt x="1195" y="944"/>
                  </a:lnTo>
                  <a:cubicBezTo>
                    <a:pt x="1232" y="944"/>
                    <a:pt x="1262" y="915"/>
                    <a:pt x="1262" y="878"/>
                  </a:cubicBezTo>
                  <a:lnTo>
                    <a:pt x="1262" y="346"/>
                  </a:lnTo>
                  <a:lnTo>
                    <a:pt x="252" y="346"/>
                  </a:lnTo>
                  <a:lnTo>
                    <a:pt x="252" y="253"/>
                  </a:lnTo>
                  <a:lnTo>
                    <a:pt x="1261" y="253"/>
                  </a:lnTo>
                  <a:lnTo>
                    <a:pt x="1261" y="0"/>
                  </a:lnTo>
                  <a:close/>
                  <a:moveTo>
                    <a:pt x="1188" y="73"/>
                  </a:moveTo>
                  <a:lnTo>
                    <a:pt x="1188" y="73"/>
                  </a:lnTo>
                  <a:lnTo>
                    <a:pt x="1188" y="179"/>
                  </a:lnTo>
                  <a:lnTo>
                    <a:pt x="252" y="179"/>
                  </a:lnTo>
                  <a:lnTo>
                    <a:pt x="178" y="179"/>
                  </a:lnTo>
                  <a:lnTo>
                    <a:pt x="178" y="253"/>
                  </a:lnTo>
                  <a:lnTo>
                    <a:pt x="178" y="346"/>
                  </a:lnTo>
                  <a:lnTo>
                    <a:pt x="178" y="419"/>
                  </a:lnTo>
                  <a:lnTo>
                    <a:pt x="252" y="419"/>
                  </a:lnTo>
                  <a:lnTo>
                    <a:pt x="1188" y="419"/>
                  </a:lnTo>
                  <a:lnTo>
                    <a:pt x="1188" y="871"/>
                  </a:lnTo>
                  <a:lnTo>
                    <a:pt x="73" y="871"/>
                  </a:lnTo>
                  <a:lnTo>
                    <a:pt x="73" y="766"/>
                  </a:lnTo>
                  <a:lnTo>
                    <a:pt x="1010" y="766"/>
                  </a:lnTo>
                  <a:lnTo>
                    <a:pt x="1084" y="766"/>
                  </a:lnTo>
                  <a:lnTo>
                    <a:pt x="1084" y="693"/>
                  </a:lnTo>
                  <a:lnTo>
                    <a:pt x="1084" y="598"/>
                  </a:lnTo>
                  <a:lnTo>
                    <a:pt x="1084" y="525"/>
                  </a:lnTo>
                  <a:lnTo>
                    <a:pt x="1010" y="525"/>
                  </a:lnTo>
                  <a:lnTo>
                    <a:pt x="73" y="524"/>
                  </a:lnTo>
                  <a:lnTo>
                    <a:pt x="73" y="73"/>
                  </a:lnTo>
                  <a:lnTo>
                    <a:pt x="1188" y="73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861272FB-1185-40C6-AC60-619C16676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0200" y="1427163"/>
            <a:ext cx="2079625" cy="187166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954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89908-CDEA-400D-B79F-AD8659F15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80FD706-98D1-4D99-B9AC-B3E9FEA0B5F0}"/>
              </a:ext>
            </a:extLst>
          </p:cNvPr>
          <p:cNvSpPr txBox="1"/>
          <p:nvPr userDrawn="1"/>
        </p:nvSpPr>
        <p:spPr>
          <a:xfrm>
            <a:off x="295743" y="243470"/>
            <a:ext cx="7496838" cy="1151708"/>
          </a:xfrm>
          <a:prstGeom prst="rect">
            <a:avLst/>
          </a:prstGeom>
          <a:noFill/>
        </p:spPr>
        <p:txBody>
          <a:bodyPr wrap="square" lIns="226173" tIns="113085" rIns="226173" bIns="113085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Projecten van het CBS</a:t>
            </a:r>
          </a:p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3000" baseline="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 dirty="0">
              <a:solidFill>
                <a:schemeClr val="bg1"/>
              </a:solidFill>
              <a:effectLst>
                <a:outerShdw blurRad="165100" dist="38100" dir="5400000" algn="ctr" rotWithShape="0">
                  <a:srgbClr val="000000">
                    <a:alpha val="1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9" name="Tijdelijke aanduiding voor tekst 9">
            <a:extLst>
              <a:ext uri="{FF2B5EF4-FFF2-40B4-BE49-F238E27FC236}">
                <a16:creationId xmlns:a16="http://schemas.microsoft.com/office/drawing/2014/main" id="{D384A05B-3D20-4730-8477-35BC920852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&lt;organisatie&gt;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38E0D16C-54E5-4658-A25B-908363E34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1289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7289702-BCF0-4F47-8F90-FB2B255E1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D1BBB25-F7FA-43A0-9485-FEF60B80DD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5FD3E6C-CBE3-44EB-AEE9-CC790DFE59FC}"/>
              </a:ext>
            </a:extLst>
          </p:cNvPr>
          <p:cNvSpPr txBox="1"/>
          <p:nvPr userDrawn="1"/>
        </p:nvSpPr>
        <p:spPr>
          <a:xfrm>
            <a:off x="295743" y="243470"/>
            <a:ext cx="7496838" cy="1151708"/>
          </a:xfrm>
          <a:prstGeom prst="rect">
            <a:avLst/>
          </a:prstGeom>
          <a:noFill/>
        </p:spPr>
        <p:txBody>
          <a:bodyPr wrap="square" lIns="226173" tIns="113085" rIns="226173" bIns="113085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Projecten van het CBS</a:t>
            </a:r>
          </a:p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3000" baseline="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 dirty="0">
              <a:solidFill>
                <a:schemeClr val="bg1"/>
              </a:solidFill>
              <a:effectLst>
                <a:outerShdw blurRad="165100" dist="38100" dir="5400000" algn="ctr" rotWithShape="0">
                  <a:srgbClr val="000000">
                    <a:alpha val="1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0446E04D-806F-4F16-82E8-9BF08BC45D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&lt;organisatie&gt;</a:t>
            </a:r>
          </a:p>
        </p:txBody>
      </p:sp>
    </p:spTree>
    <p:extLst>
      <p:ext uri="{BB962C8B-B14F-4D97-AF65-F5344CB8AC3E}">
        <p14:creationId xmlns:p14="http://schemas.microsoft.com/office/powerpoint/2010/main" val="156272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89908-CDEA-400D-B79F-AD8659F15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182E3AA-4266-42EE-906A-E589D1853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7EA53FF9-1EEF-405E-9A13-9FFF7B2330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1B8DA34A-F101-45CA-BE0B-284DCD377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36998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7289702-BCF0-4F47-8F90-FB2B255E1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81E2A4A3-850B-429F-82BC-6F48842C19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7C6B0E9-98D6-419A-9832-ECC5B41CE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3A1D0687-8061-4472-988E-BB8752AB01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4622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279" r="85717" b="67123"/>
          <a:stretch/>
        </p:blipFill>
        <p:spPr>
          <a:xfrm>
            <a:off x="355278" y="121024"/>
            <a:ext cx="1511243" cy="2072915"/>
          </a:xfrm>
          <a:prstGeom prst="rect">
            <a:avLst/>
          </a:prstGeom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227934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4515966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Optioneel datum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83718"/>
            <a:ext cx="7992690" cy="102589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000" b="1" kern="1200" spc="6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3363838"/>
            <a:ext cx="7992690" cy="79208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400" b="0" kern="1200" spc="40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</p:spTree>
    <p:extLst>
      <p:ext uri="{BB962C8B-B14F-4D97-AF65-F5344CB8AC3E}">
        <p14:creationId xmlns:p14="http://schemas.microsoft.com/office/powerpoint/2010/main" val="307412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7776864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870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563638"/>
            <a:ext cx="7632848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over 2 regels</a:t>
            </a:r>
          </a:p>
          <a:p>
            <a:pPr lvl="0"/>
            <a:r>
              <a:rPr lang="nl-NL" dirty="0" err="1"/>
              <a:t>Calibri</a:t>
            </a:r>
            <a:r>
              <a:rPr lang="nl-NL" dirty="0"/>
              <a:t> </a:t>
            </a:r>
            <a:r>
              <a:rPr lang="nl-NL" dirty="0" err="1"/>
              <a:t>bold</a:t>
            </a:r>
            <a:r>
              <a:rPr lang="nl-NL" dirty="0"/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13893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987574"/>
            <a:ext cx="7632848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1 regel</a:t>
            </a:r>
          </a:p>
        </p:txBody>
      </p:sp>
    </p:spTree>
    <p:extLst>
      <p:ext uri="{BB962C8B-B14F-4D97-AF65-F5344CB8AC3E}">
        <p14:creationId xmlns:p14="http://schemas.microsoft.com/office/powerpoint/2010/main" val="221898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3398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/>
          <a:p>
            <a:pPr algn="ctr"/>
            <a:fld id="{845CA951-4815-4987-9CD6-BB5D6648C0B5}" type="slidenum">
              <a:rPr lang="nl-NL" sz="1200">
                <a:solidFill>
                  <a:schemeClr val="bg1"/>
                </a:solidFill>
              </a:rPr>
              <a:pPr algn="ctr"/>
              <a:t>‹#›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2006575"/>
            <a:ext cx="7776863" cy="565175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Hoofdstuk titel</a:t>
            </a:r>
          </a:p>
        </p:txBody>
      </p:sp>
    </p:spTree>
    <p:extLst>
      <p:ext uri="{BB962C8B-B14F-4D97-AF65-F5344CB8AC3E}">
        <p14:creationId xmlns:p14="http://schemas.microsoft.com/office/powerpoint/2010/main" val="26582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8"/>
            <a:ext cx="7632079" cy="345571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tekst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3739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9"/>
            <a:ext cx="7632079" cy="3455714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met nummering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7612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6374"/>
            <a:ext cx="7715746" cy="936000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Conclusies / trends / …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214041"/>
            <a:ext cx="7704137" cy="3382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b="0">
                <a:solidFill>
                  <a:schemeClr val="bg1"/>
                </a:solidFill>
              </a:defRPr>
            </a:lvl1pPr>
            <a:lvl2pPr marL="4572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Korte opsomming van conclusies</a:t>
            </a:r>
          </a:p>
        </p:txBody>
      </p:sp>
    </p:spTree>
    <p:extLst>
      <p:ext uri="{BB962C8B-B14F-4D97-AF65-F5344CB8AC3E}">
        <p14:creationId xmlns:p14="http://schemas.microsoft.com/office/powerpoint/2010/main" val="99636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4" name="Rechthoek 13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528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  <p:sldLayoutId id="2147483660" r:id="rId3"/>
    <p:sldLayoutId id="2147483661" r:id="rId4"/>
    <p:sldLayoutId id="2147483665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55" r:id="rId11"/>
    <p:sldLayoutId id="214748366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E74BCAC-F133-4D0C-86CD-A9E89C9AC67B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DAEFFCD-41F3-4169-9A47-63DCE9FAED8A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B2F73425-D8AF-403C-BB68-95E73E74B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682D69B-C0FF-41F9-B63B-E3ADD03AAC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522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39552" y="3922117"/>
            <a:ext cx="7992690" cy="288032"/>
          </a:xfrm>
        </p:spPr>
        <p:txBody>
          <a:bodyPr/>
          <a:lstStyle/>
          <a:p>
            <a:r>
              <a:rPr lang="nl-NL" dirty="0"/>
              <a:t>Chris Lam, Tim de Jong, Marco Puts, Vera </a:t>
            </a:r>
            <a:r>
              <a:rPr lang="nl-NL" dirty="0" err="1"/>
              <a:t>Toepoel</a:t>
            </a:r>
            <a:r>
              <a:rPr lang="nl-NL" dirty="0"/>
              <a:t> </a:t>
            </a:r>
          </a:p>
          <a:p>
            <a:r>
              <a:rPr lang="nl-NL" dirty="0" err="1"/>
              <a:t>Statistics</a:t>
            </a:r>
            <a:r>
              <a:rPr lang="nl-NL" dirty="0"/>
              <a:t> Netherlands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MASS-workshop, London, </a:t>
            </a:r>
            <a:r>
              <a:rPr lang="nl-NL" dirty="0" err="1"/>
              <a:t>June</a:t>
            </a:r>
            <a:r>
              <a:rPr lang="nl-NL" dirty="0"/>
              <a:t> 5th, 2025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TeXGyreTermes"/>
              </a:rPr>
              <a:t>Using Machine Learning in Smart Survey</a:t>
            </a:r>
            <a:endParaRPr lang="nl-NL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>
                <a:effectLst/>
                <a:latin typeface="TeXGyreTermes"/>
              </a:rPr>
              <a:t>Scanning Supermarket Receipts for the Budget Survey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310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E8611-6A1F-6BE3-CE1B-2961CD162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6120FC-0031-6A02-4196-22FBDC71FD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10</a:t>
            </a:fld>
            <a:endParaRPr lang="nl-NL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76602-0FEB-6FAA-7BB3-D7B7BC9E82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Focus: Product text classification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74F5AC-BB42-D20C-12C7-9E11D5EA2D8E}"/>
              </a:ext>
            </a:extLst>
          </p:cNvPr>
          <p:cNvGraphicFramePr>
            <a:graphicFrameLocks noGrp="1"/>
          </p:cNvGraphicFramePr>
          <p:nvPr/>
        </p:nvGraphicFramePr>
        <p:xfrm>
          <a:off x="2123728" y="2067694"/>
          <a:ext cx="4116592" cy="186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957">
                  <a:extLst>
                    <a:ext uri="{9D8B030D-6E8A-4147-A177-3AD203B41FA5}">
                      <a16:colId xmlns:a16="http://schemas.microsoft.com/office/drawing/2014/main" val="35198679"/>
                    </a:ext>
                  </a:extLst>
                </a:gridCol>
                <a:gridCol w="2283635">
                  <a:extLst>
                    <a:ext uri="{9D8B030D-6E8A-4147-A177-3AD203B41FA5}">
                      <a16:colId xmlns:a16="http://schemas.microsoft.com/office/drawing/2014/main" val="2597212246"/>
                    </a:ext>
                  </a:extLst>
                </a:gridCol>
              </a:tblGrid>
              <a:tr h="562615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Product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Product category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69498"/>
                  </a:ext>
                </a:extLst>
              </a:tr>
              <a:tr h="3259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Eggs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011480: Eggs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864821"/>
                  </a:ext>
                </a:extLst>
              </a:tr>
              <a:tr h="3259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Strawberries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011645: Strawberries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247482"/>
                  </a:ext>
                </a:extLst>
              </a:tr>
              <a:tr h="3259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Coca cola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012600: Soft drinks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19864"/>
                  </a:ext>
                </a:extLst>
              </a:tr>
              <a:tr h="3259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86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417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65B4F-A2C7-B617-4BF0-19F546BA0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371CA0-7C56-EEDF-7A05-B519DB48D8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11</a:t>
            </a:fld>
            <a:endParaRPr lang="nl-NL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E1095-1120-E559-D220-D9ED09B914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6BC22A-7D95-5E66-58F8-779BF4EE774F}"/>
              </a:ext>
            </a:extLst>
          </p:cNvPr>
          <p:cNvSpPr txBox="1"/>
          <p:nvPr/>
        </p:nvSpPr>
        <p:spPr>
          <a:xfrm>
            <a:off x="1780526" y="2094696"/>
            <a:ext cx="50068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Is the ML classifier good enough </a:t>
            </a:r>
            <a:br>
              <a:rPr lang="en-US" sz="2800" dirty="0">
                <a:solidFill>
                  <a:srgbClr val="00B0F0"/>
                </a:solidFill>
              </a:rPr>
            </a:br>
            <a:r>
              <a:rPr lang="en-US" sz="2800" dirty="0">
                <a:solidFill>
                  <a:srgbClr val="00B0F0"/>
                </a:solidFill>
              </a:rPr>
              <a:t>for in a smart survey?</a:t>
            </a:r>
          </a:p>
        </p:txBody>
      </p:sp>
    </p:spTree>
    <p:extLst>
      <p:ext uri="{BB962C8B-B14F-4D97-AF65-F5344CB8AC3E}">
        <p14:creationId xmlns:p14="http://schemas.microsoft.com/office/powerpoint/2010/main" val="421370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484F2-EFDB-9C9D-DEA2-A54C9546B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6D3BE1-87C0-465E-5266-BA0C266678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12</a:t>
            </a:fld>
            <a:endParaRPr lang="nl-NL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D8229-445F-696B-3A94-6C54C3C19C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Robustness over Time: How well does ML classify over time?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2E53E-F8B5-5CE3-15F6-ABAA8167B5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A25E10A8-D51E-74DF-7DC0-3C96F1CD54E8}"/>
                  </a:ext>
                </a:extLst>
              </p:cNvPr>
              <p:cNvSpPr/>
              <p:nvPr/>
            </p:nvSpPr>
            <p:spPr>
              <a:xfrm>
                <a:off x="1691680" y="2427734"/>
                <a:ext cx="1440160" cy="151216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dirty="0"/>
                  <a:t>Jan.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A25E10A8-D51E-74DF-7DC0-3C96F1CD54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427734"/>
                <a:ext cx="1440160" cy="151216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56FB85EC-F856-B975-DFB0-8552B8E3F5E6}"/>
                  </a:ext>
                </a:extLst>
              </p:cNvPr>
              <p:cNvSpPr/>
              <p:nvPr/>
            </p:nvSpPr>
            <p:spPr>
              <a:xfrm>
                <a:off x="3491880" y="2691316"/>
                <a:ext cx="1440160" cy="124107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dirty="0"/>
                  <a:t>Jan.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56FB85EC-F856-B975-DFB0-8552B8E3F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691316"/>
                <a:ext cx="1440160" cy="124107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C7EFC2F-92C8-5E02-54CF-E94B5909C081}"/>
              </a:ext>
            </a:extLst>
          </p:cNvPr>
          <p:cNvSpPr/>
          <p:nvPr/>
        </p:nvSpPr>
        <p:spPr>
          <a:xfrm>
            <a:off x="3491880" y="2351787"/>
            <a:ext cx="1440160" cy="3395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0D207566-5C5C-4934-817E-C18B9C4857B6}"/>
                  </a:ext>
                </a:extLst>
              </p:cNvPr>
              <p:cNvSpPr/>
              <p:nvPr/>
            </p:nvSpPr>
            <p:spPr>
              <a:xfrm>
                <a:off x="5148064" y="3014053"/>
                <a:ext cx="1440160" cy="91833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dirty="0"/>
                  <a:t>Jan.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0D207566-5C5C-4934-817E-C18B9C485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014053"/>
                <a:ext cx="1440160" cy="9183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78121F9-9DC8-2D1A-B759-D243E22E8ACD}"/>
              </a:ext>
            </a:extLst>
          </p:cNvPr>
          <p:cNvSpPr/>
          <p:nvPr/>
        </p:nvSpPr>
        <p:spPr>
          <a:xfrm>
            <a:off x="5142872" y="2674524"/>
            <a:ext cx="1440160" cy="3395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Feb.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B86E90A-B7D8-C2D5-4282-D94DCFBDB090}"/>
              </a:ext>
            </a:extLst>
          </p:cNvPr>
          <p:cNvSpPr/>
          <p:nvPr/>
        </p:nvSpPr>
        <p:spPr>
          <a:xfrm>
            <a:off x="5142872" y="2351787"/>
            <a:ext cx="1440160" cy="32273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024E0D-CF6F-E34B-E794-3EAE81893A34}"/>
              </a:ext>
            </a:extLst>
          </p:cNvPr>
          <p:cNvCxnSpPr/>
          <p:nvPr/>
        </p:nvCxnSpPr>
        <p:spPr>
          <a:xfrm>
            <a:off x="1691680" y="4227934"/>
            <a:ext cx="48913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11950B3-A952-6C51-32ED-C98A3C5B9253}"/>
              </a:ext>
            </a:extLst>
          </p:cNvPr>
          <p:cNvSpPr txBox="1"/>
          <p:nvPr/>
        </p:nvSpPr>
        <p:spPr>
          <a:xfrm>
            <a:off x="5933495" y="429065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747682-1D0E-2CC9-E220-FFC943982AAF}"/>
              </a:ext>
            </a:extLst>
          </p:cNvPr>
          <p:cNvCxnSpPr>
            <a:cxnSpLocks/>
          </p:cNvCxnSpPr>
          <p:nvPr/>
        </p:nvCxnSpPr>
        <p:spPr>
          <a:xfrm>
            <a:off x="3275856" y="1851670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22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2C8EC-62F1-D56A-4B70-F24B4609C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F06D17-8E5F-9AE9-2212-88D5D6CC49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13</a:t>
            </a:fld>
            <a:endParaRPr lang="nl-NL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A9FDE-FD60-92EB-FF5A-E5090629ED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Robustness over Time: How well does ML classify over time?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Generalizability across stores: Do ML models generalize across supermarkets?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2CA34-5DD9-2BAA-CF9D-CD2FEF43E0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999E32-8D2B-3263-4CFF-68720D32CF0D}"/>
              </a:ext>
            </a:extLst>
          </p:cNvPr>
          <p:cNvSpPr/>
          <p:nvPr/>
        </p:nvSpPr>
        <p:spPr>
          <a:xfrm>
            <a:off x="4067944" y="2731384"/>
            <a:ext cx="2448272" cy="2300868"/>
          </a:xfrm>
          <a:prstGeom prst="ellipse">
            <a:avLst/>
          </a:prstGeom>
          <a:solidFill>
            <a:schemeClr val="accent1">
              <a:lumMod val="20000"/>
              <a:lumOff val="80000"/>
              <a:alpha val="74849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71D6C"/>
                </a:solidFill>
              </a:rPr>
              <a:t>Store 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A5210A-13A8-50D7-44A3-A4FDE3315D07}"/>
              </a:ext>
            </a:extLst>
          </p:cNvPr>
          <p:cNvSpPr/>
          <p:nvPr/>
        </p:nvSpPr>
        <p:spPr>
          <a:xfrm>
            <a:off x="2267744" y="2731384"/>
            <a:ext cx="2448272" cy="2300868"/>
          </a:xfrm>
          <a:prstGeom prst="ellipse">
            <a:avLst/>
          </a:prstGeom>
          <a:solidFill>
            <a:schemeClr val="accent2">
              <a:lumMod val="20000"/>
              <a:lumOff val="80000"/>
              <a:alpha val="74849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71D6C"/>
                </a:solidFill>
              </a:rPr>
              <a:t>Store A</a:t>
            </a:r>
          </a:p>
        </p:txBody>
      </p:sp>
    </p:spTree>
    <p:extLst>
      <p:ext uri="{BB962C8B-B14F-4D97-AF65-F5344CB8AC3E}">
        <p14:creationId xmlns:p14="http://schemas.microsoft.com/office/powerpoint/2010/main" val="2398485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954CD4-49A9-9F3B-E32F-B81367914E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14</a:t>
            </a:fld>
            <a:endParaRPr lang="nl-NL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E65B6-4D1B-E00E-B7CD-A6CFCBF779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Scanner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Records of products sold in each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 stores: Lidl, Albert </a:t>
            </a:r>
            <a:r>
              <a:rPr lang="en-US" dirty="0" err="1"/>
              <a:t>Heijn</a:t>
            </a:r>
            <a:r>
              <a:rPr lang="en-US" dirty="0"/>
              <a:t>, Plus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Unfortunately, no real data scanned from receipts!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C6F22-5FD7-C2DF-C0B3-F5B879490D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for cross validation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C8EBC11-48B7-EC99-7F73-7D3FD3125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068980"/>
              </p:ext>
            </p:extLst>
          </p:nvPr>
        </p:nvGraphicFramePr>
        <p:xfrm>
          <a:off x="467544" y="2937543"/>
          <a:ext cx="7632848" cy="186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957">
                  <a:extLst>
                    <a:ext uri="{9D8B030D-6E8A-4147-A177-3AD203B41FA5}">
                      <a16:colId xmlns:a16="http://schemas.microsoft.com/office/drawing/2014/main" val="35198679"/>
                    </a:ext>
                  </a:extLst>
                </a:gridCol>
                <a:gridCol w="2283635">
                  <a:extLst>
                    <a:ext uri="{9D8B030D-6E8A-4147-A177-3AD203B41FA5}">
                      <a16:colId xmlns:a16="http://schemas.microsoft.com/office/drawing/2014/main" val="2597212246"/>
                    </a:ext>
                  </a:extLst>
                </a:gridCol>
                <a:gridCol w="943386">
                  <a:extLst>
                    <a:ext uri="{9D8B030D-6E8A-4147-A177-3AD203B41FA5}">
                      <a16:colId xmlns:a16="http://schemas.microsoft.com/office/drawing/2014/main" val="2967389891"/>
                    </a:ext>
                  </a:extLst>
                </a:gridCol>
                <a:gridCol w="1200673">
                  <a:extLst>
                    <a:ext uri="{9D8B030D-6E8A-4147-A177-3AD203B41FA5}">
                      <a16:colId xmlns:a16="http://schemas.microsoft.com/office/drawing/2014/main" val="2855705183"/>
                    </a:ext>
                  </a:extLst>
                </a:gridCol>
                <a:gridCol w="1372197">
                  <a:extLst>
                    <a:ext uri="{9D8B030D-6E8A-4147-A177-3AD203B41FA5}">
                      <a16:colId xmlns:a16="http://schemas.microsoft.com/office/drawing/2014/main" val="3993774066"/>
                    </a:ext>
                  </a:extLst>
                </a:gridCol>
              </a:tblGrid>
              <a:tr h="562615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Product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Product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69498"/>
                  </a:ext>
                </a:extLst>
              </a:tr>
              <a:tr h="3259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Eggs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011480: Eggs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Lidl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€2.020.034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1-1-2025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864821"/>
                  </a:ext>
                </a:extLst>
              </a:tr>
              <a:tr h="3259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Strawberries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011645: Strawberries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Lidl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€1.052.582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1-1-2025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247482"/>
                  </a:ext>
                </a:extLst>
              </a:tr>
              <a:tr h="3259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Coca cola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012600: Soft drinks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€20.052.285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14-1-2025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19864"/>
                  </a:ext>
                </a:extLst>
              </a:tr>
              <a:tr h="3259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86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788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C246F-04B7-E766-B01E-516D5F2B0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9890C8-5517-B6B7-4D7C-E459DCB289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15</a:t>
            </a:fld>
            <a:endParaRPr lang="nl-NL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10D3D-8337-A821-2DD5-1D919F9B06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Two Cross validation strategies on Scanner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Robustness by time: Split by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C3B96-2635-9764-13E0-FDF1CB7AFE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139B880-FC20-25D1-AFED-2BF8DF6FB595}"/>
              </a:ext>
            </a:extLst>
          </p:cNvPr>
          <p:cNvSpPr/>
          <p:nvPr/>
        </p:nvSpPr>
        <p:spPr>
          <a:xfrm>
            <a:off x="3059832" y="1887674"/>
            <a:ext cx="2268252" cy="792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Scanner data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01E2C84-AB7D-851B-79DC-3B4B5691520D}"/>
              </a:ext>
            </a:extLst>
          </p:cNvPr>
          <p:cNvSpPr/>
          <p:nvPr/>
        </p:nvSpPr>
        <p:spPr>
          <a:xfrm>
            <a:off x="486978" y="3471850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&lt; June 2023 </a:t>
            </a:r>
            <a:br>
              <a:rPr lang="en-US" dirty="0"/>
            </a:br>
            <a:r>
              <a:rPr lang="en-US" dirty="0"/>
              <a:t>(n=445,468)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C69F130-A103-7D94-1C56-F69AE097E812}"/>
              </a:ext>
            </a:extLst>
          </p:cNvPr>
          <p:cNvSpPr/>
          <p:nvPr/>
        </p:nvSpPr>
        <p:spPr>
          <a:xfrm>
            <a:off x="2915816" y="3471850"/>
            <a:ext cx="1656184" cy="7920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June 2023</a:t>
            </a:r>
            <a:br>
              <a:rPr lang="en-US" dirty="0"/>
            </a:br>
            <a:r>
              <a:rPr lang="en-US" dirty="0"/>
              <a:t>(n=73,113)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A7B455E-3F3C-C4DD-3DD6-D86A3A6CE2BE}"/>
              </a:ext>
            </a:extLst>
          </p:cNvPr>
          <p:cNvSpPr/>
          <p:nvPr/>
        </p:nvSpPr>
        <p:spPr>
          <a:xfrm>
            <a:off x="4792167" y="3471850"/>
            <a:ext cx="1656184" cy="7920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July 2023</a:t>
            </a:r>
          </a:p>
          <a:p>
            <a:pPr algn="ctr"/>
            <a:r>
              <a:rPr lang="en-US" dirty="0"/>
              <a:t>(n=88,741)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B8357EC-975C-3E75-3529-4F5A7F9FC8D1}"/>
              </a:ext>
            </a:extLst>
          </p:cNvPr>
          <p:cNvSpPr/>
          <p:nvPr/>
        </p:nvSpPr>
        <p:spPr>
          <a:xfrm>
            <a:off x="6668518" y="3471850"/>
            <a:ext cx="1656184" cy="7920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July 2023</a:t>
            </a:r>
          </a:p>
          <a:p>
            <a:pPr algn="ctr"/>
            <a:r>
              <a:rPr lang="en-US" dirty="0"/>
              <a:t>(n=74,248)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C50287-E8DB-FBD5-027E-CDBDB34E08F8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1420295" y="2679762"/>
            <a:ext cx="2773663" cy="68407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4FF190-BFBD-072B-E467-A5327C11A0DD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3743908" y="2679762"/>
            <a:ext cx="450050" cy="7920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C7B32B-D95F-D6F2-B69F-2A3A7AE4319C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4193958" y="2679762"/>
            <a:ext cx="1426301" cy="7920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A3909D8-1545-9239-D2D8-AA2D5B11E818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4193958" y="2679762"/>
            <a:ext cx="3302652" cy="7920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B361612-4B14-AE8E-D984-B54B19FF3F89}"/>
              </a:ext>
            </a:extLst>
          </p:cNvPr>
          <p:cNvSpPr txBox="1"/>
          <p:nvPr/>
        </p:nvSpPr>
        <p:spPr>
          <a:xfrm>
            <a:off x="789866" y="4371950"/>
            <a:ext cx="126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set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F76A12-583A-5FA3-A665-F67BB7A87B53}"/>
              </a:ext>
            </a:extLst>
          </p:cNvPr>
          <p:cNvSpPr txBox="1"/>
          <p:nvPr/>
        </p:nvSpPr>
        <p:spPr>
          <a:xfrm>
            <a:off x="3304227" y="4371950"/>
            <a:ext cx="1059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set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F86118-F060-665B-923F-DEF062C1769A}"/>
              </a:ext>
            </a:extLst>
          </p:cNvPr>
          <p:cNvSpPr txBox="1"/>
          <p:nvPr/>
        </p:nvSpPr>
        <p:spPr>
          <a:xfrm>
            <a:off x="5175393" y="4333786"/>
            <a:ext cx="1059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set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5F6489-1389-9F20-4DFA-7E938F9C2956}"/>
              </a:ext>
            </a:extLst>
          </p:cNvPr>
          <p:cNvSpPr txBox="1"/>
          <p:nvPr/>
        </p:nvSpPr>
        <p:spPr>
          <a:xfrm>
            <a:off x="7055029" y="4333786"/>
            <a:ext cx="1059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set 3</a:t>
            </a:r>
          </a:p>
        </p:txBody>
      </p:sp>
    </p:spTree>
    <p:extLst>
      <p:ext uri="{BB962C8B-B14F-4D97-AF65-F5344CB8AC3E}">
        <p14:creationId xmlns:p14="http://schemas.microsoft.com/office/powerpoint/2010/main" val="590552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54800-A602-0F86-A973-151F1FAF0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547F06-CE55-985F-102F-E80286453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16</a:t>
            </a:fld>
            <a:endParaRPr lang="nl-NL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CEB5A-DAA4-B911-202F-1BD0BA54C6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Two Cross validation strategies on Scanner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Robustness over time: Split by date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Generalizability stores: Leave-out one supermarket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C9B0E-4410-E03B-922B-C31D88F742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8737DFD-E39A-D857-A616-AF7A67C8933B}"/>
              </a:ext>
            </a:extLst>
          </p:cNvPr>
          <p:cNvSpPr/>
          <p:nvPr/>
        </p:nvSpPr>
        <p:spPr>
          <a:xfrm>
            <a:off x="1036348" y="3630028"/>
            <a:ext cx="1800200" cy="5731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Albert </a:t>
            </a:r>
            <a:r>
              <a:rPr lang="en-US" dirty="0" err="1"/>
              <a:t>Heijn</a:t>
            </a:r>
            <a:br>
              <a:rPr lang="en-US" dirty="0"/>
            </a:br>
            <a:r>
              <a:rPr lang="en-US" dirty="0"/>
              <a:t>(n=26,196)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BCA34C0-6363-0CA8-EEF6-265C0B66B6EA}"/>
              </a:ext>
            </a:extLst>
          </p:cNvPr>
          <p:cNvSpPr/>
          <p:nvPr/>
        </p:nvSpPr>
        <p:spPr>
          <a:xfrm>
            <a:off x="3282949" y="3630028"/>
            <a:ext cx="1800200" cy="5731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Lidl</a:t>
            </a:r>
            <a:br>
              <a:rPr lang="en-US" dirty="0"/>
            </a:br>
            <a:r>
              <a:rPr lang="en-US" dirty="0"/>
              <a:t>(n=25,719)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586239-A3A8-F01C-416A-4ACD0D2DBEE8}"/>
              </a:ext>
            </a:extLst>
          </p:cNvPr>
          <p:cNvSpPr/>
          <p:nvPr/>
        </p:nvSpPr>
        <p:spPr>
          <a:xfrm>
            <a:off x="5475662" y="3630028"/>
            <a:ext cx="1800200" cy="57311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  <a:br>
              <a:rPr lang="en-US" dirty="0"/>
            </a:br>
            <a:r>
              <a:rPr lang="en-US" dirty="0"/>
              <a:t>(n=451,227)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35B38D4-8185-8F43-4978-6E42E5CCA441}"/>
              </a:ext>
            </a:extLst>
          </p:cNvPr>
          <p:cNvSpPr/>
          <p:nvPr/>
        </p:nvSpPr>
        <p:spPr>
          <a:xfrm>
            <a:off x="3282949" y="2430681"/>
            <a:ext cx="1800200" cy="5731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Scanner data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A38147-BBA6-D730-02B8-E2358B8449F2}"/>
              </a:ext>
            </a:extLst>
          </p:cNvPr>
          <p:cNvCxnSpPr>
            <a:stCxn id="15" idx="2"/>
            <a:endCxn id="5" idx="0"/>
          </p:cNvCxnSpPr>
          <p:nvPr/>
        </p:nvCxnSpPr>
        <p:spPr>
          <a:xfrm flipH="1">
            <a:off x="1936448" y="3003798"/>
            <a:ext cx="2246601" cy="626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CEBED05-3819-78E2-C4D4-4ED288F6FE86}"/>
              </a:ext>
            </a:extLst>
          </p:cNvPr>
          <p:cNvCxnSpPr>
            <a:cxnSpLocks/>
            <a:stCxn id="15" idx="2"/>
            <a:endCxn id="6" idx="0"/>
          </p:cNvCxnSpPr>
          <p:nvPr/>
        </p:nvCxnSpPr>
        <p:spPr>
          <a:xfrm>
            <a:off x="4183049" y="3003798"/>
            <a:ext cx="0" cy="626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E5B3CF-E83A-133B-8FC8-807B2F68B7FF}"/>
              </a:ext>
            </a:extLst>
          </p:cNvPr>
          <p:cNvCxnSpPr>
            <a:cxnSpLocks/>
            <a:stCxn id="15" idx="2"/>
            <a:endCxn id="7" idx="0"/>
          </p:cNvCxnSpPr>
          <p:nvPr/>
        </p:nvCxnSpPr>
        <p:spPr>
          <a:xfrm>
            <a:off x="4183049" y="3003798"/>
            <a:ext cx="2192713" cy="626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238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0EEBC-DD3F-CA86-7D48-8DA0BF9EB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ED1302-5CEC-2C81-ACEC-E1629F779A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17</a:t>
            </a:fld>
            <a:endParaRPr lang="nl-NL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E49C2-F79A-607E-B194-6D42B4E7DD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Two Cross validation strategies on Scanner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Robustness over time: Split by date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Generalizability stores: Leave-out one supermarket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AA0FA-9EB2-9C42-E6B6-893D13BC97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EED98DD-11FD-0E47-B449-EB0B6AC382E5}"/>
              </a:ext>
            </a:extLst>
          </p:cNvPr>
          <p:cNvSpPr/>
          <p:nvPr/>
        </p:nvSpPr>
        <p:spPr>
          <a:xfrm>
            <a:off x="1036348" y="3630028"/>
            <a:ext cx="1800200" cy="5731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Albert </a:t>
            </a:r>
            <a:r>
              <a:rPr lang="en-US" dirty="0" err="1"/>
              <a:t>Heijn</a:t>
            </a:r>
            <a:br>
              <a:rPr lang="en-US" dirty="0"/>
            </a:br>
            <a:r>
              <a:rPr lang="en-US" dirty="0"/>
              <a:t>(n=26,196)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465D72C-30B3-1EFF-E5C3-2BEB38DA6DA0}"/>
              </a:ext>
            </a:extLst>
          </p:cNvPr>
          <p:cNvSpPr/>
          <p:nvPr/>
        </p:nvSpPr>
        <p:spPr>
          <a:xfrm>
            <a:off x="3282949" y="3630028"/>
            <a:ext cx="1800200" cy="57311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Lidl</a:t>
            </a:r>
            <a:br>
              <a:rPr lang="en-US" dirty="0"/>
            </a:br>
            <a:r>
              <a:rPr lang="en-US" dirty="0"/>
              <a:t>(n=25,719)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1E9DA1-3E92-2FA4-0721-A9E8DC5E6F37}"/>
              </a:ext>
            </a:extLst>
          </p:cNvPr>
          <p:cNvSpPr/>
          <p:nvPr/>
        </p:nvSpPr>
        <p:spPr>
          <a:xfrm>
            <a:off x="5475662" y="3630028"/>
            <a:ext cx="1800200" cy="573117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  <a:br>
              <a:rPr lang="en-US" dirty="0"/>
            </a:br>
            <a:r>
              <a:rPr lang="en-US" dirty="0"/>
              <a:t>(n=451,227)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318E931-8952-EC3E-FAFC-C973C6710F6F}"/>
              </a:ext>
            </a:extLst>
          </p:cNvPr>
          <p:cNvSpPr/>
          <p:nvPr/>
        </p:nvSpPr>
        <p:spPr>
          <a:xfrm>
            <a:off x="3282949" y="2430681"/>
            <a:ext cx="1800200" cy="5731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Scanner data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D270313-F76F-AD98-104C-8321398ECF3B}"/>
              </a:ext>
            </a:extLst>
          </p:cNvPr>
          <p:cNvCxnSpPr>
            <a:stCxn id="15" idx="2"/>
            <a:endCxn id="5" idx="0"/>
          </p:cNvCxnSpPr>
          <p:nvPr/>
        </p:nvCxnSpPr>
        <p:spPr>
          <a:xfrm flipH="1">
            <a:off x="1936448" y="3003798"/>
            <a:ext cx="2246601" cy="626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167470-F140-1B09-6583-94DC5BF85B5C}"/>
              </a:ext>
            </a:extLst>
          </p:cNvPr>
          <p:cNvCxnSpPr>
            <a:cxnSpLocks/>
            <a:stCxn id="15" idx="2"/>
            <a:endCxn id="6" idx="0"/>
          </p:cNvCxnSpPr>
          <p:nvPr/>
        </p:nvCxnSpPr>
        <p:spPr>
          <a:xfrm>
            <a:off x="4183049" y="3003798"/>
            <a:ext cx="0" cy="626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D1A83E-4ED4-D89C-F644-5AE0883D36F7}"/>
              </a:ext>
            </a:extLst>
          </p:cNvPr>
          <p:cNvCxnSpPr>
            <a:cxnSpLocks/>
            <a:stCxn id="15" idx="2"/>
            <a:endCxn id="7" idx="0"/>
          </p:cNvCxnSpPr>
          <p:nvPr/>
        </p:nvCxnSpPr>
        <p:spPr>
          <a:xfrm>
            <a:off x="4183049" y="3003798"/>
            <a:ext cx="2192713" cy="626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611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8F1B8-1C30-1224-D8B1-32FEB6FBA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F2BB9-4034-D682-80BD-687E3D209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18</a:t>
            </a:fld>
            <a:endParaRPr lang="nl-NL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A91B7-43C0-1BF2-A9F7-0642794078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Two Cross validation strategies on Scanner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Robustness over time: Split by date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Generalizability stores: Leave-out one supermarket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9C6C3-97FC-847D-9837-60962F7F06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2FE204-8769-6F99-380E-3D9BE21DB773}"/>
              </a:ext>
            </a:extLst>
          </p:cNvPr>
          <p:cNvSpPr/>
          <p:nvPr/>
        </p:nvSpPr>
        <p:spPr>
          <a:xfrm>
            <a:off x="1036348" y="3630028"/>
            <a:ext cx="1800200" cy="57311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Albert </a:t>
            </a:r>
            <a:r>
              <a:rPr lang="en-US" dirty="0" err="1"/>
              <a:t>Heijn</a:t>
            </a:r>
            <a:br>
              <a:rPr lang="en-US" dirty="0"/>
            </a:br>
            <a:r>
              <a:rPr lang="en-US" dirty="0"/>
              <a:t>(n=26,196)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F2F7A5-BEC7-E7D7-2478-DCCDA6A37571}"/>
              </a:ext>
            </a:extLst>
          </p:cNvPr>
          <p:cNvSpPr/>
          <p:nvPr/>
        </p:nvSpPr>
        <p:spPr>
          <a:xfrm>
            <a:off x="3282949" y="3630028"/>
            <a:ext cx="1800200" cy="5731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Lidl</a:t>
            </a:r>
            <a:br>
              <a:rPr lang="en-US" dirty="0"/>
            </a:br>
            <a:r>
              <a:rPr lang="en-US" dirty="0"/>
              <a:t>(n=25,719)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D55C41F-5B04-1C82-ECDD-A3A76B9D34AF}"/>
              </a:ext>
            </a:extLst>
          </p:cNvPr>
          <p:cNvSpPr/>
          <p:nvPr/>
        </p:nvSpPr>
        <p:spPr>
          <a:xfrm>
            <a:off x="5475662" y="3630028"/>
            <a:ext cx="1800200" cy="57311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  <a:br>
              <a:rPr lang="en-US" dirty="0"/>
            </a:br>
            <a:r>
              <a:rPr lang="en-US" dirty="0"/>
              <a:t>(n=451,227)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534347C-3604-BB9F-B657-3996FBCA6EAF}"/>
              </a:ext>
            </a:extLst>
          </p:cNvPr>
          <p:cNvSpPr/>
          <p:nvPr/>
        </p:nvSpPr>
        <p:spPr>
          <a:xfrm>
            <a:off x="3282949" y="2430681"/>
            <a:ext cx="1800200" cy="5731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Scanner data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634707-0446-94E8-567A-20241D840DB6}"/>
              </a:ext>
            </a:extLst>
          </p:cNvPr>
          <p:cNvCxnSpPr>
            <a:stCxn id="15" idx="2"/>
            <a:endCxn id="5" idx="0"/>
          </p:cNvCxnSpPr>
          <p:nvPr/>
        </p:nvCxnSpPr>
        <p:spPr>
          <a:xfrm flipH="1">
            <a:off x="1936448" y="3003798"/>
            <a:ext cx="2246601" cy="626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1CD7718-B606-15C4-F4A9-CCBA02BE117C}"/>
              </a:ext>
            </a:extLst>
          </p:cNvPr>
          <p:cNvCxnSpPr>
            <a:cxnSpLocks/>
            <a:stCxn id="15" idx="2"/>
            <a:endCxn id="6" idx="0"/>
          </p:cNvCxnSpPr>
          <p:nvPr/>
        </p:nvCxnSpPr>
        <p:spPr>
          <a:xfrm>
            <a:off x="4183049" y="3003798"/>
            <a:ext cx="0" cy="626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848E72-4456-AE6F-3DE0-32D69472716A}"/>
              </a:ext>
            </a:extLst>
          </p:cNvPr>
          <p:cNvCxnSpPr>
            <a:cxnSpLocks/>
            <a:stCxn id="15" idx="2"/>
            <a:endCxn id="7" idx="0"/>
          </p:cNvCxnSpPr>
          <p:nvPr/>
        </p:nvCxnSpPr>
        <p:spPr>
          <a:xfrm>
            <a:off x="4183049" y="3003798"/>
            <a:ext cx="2192713" cy="626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018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ED2BA4-4E08-0FF1-0C39-5B4C33B84C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19</a:t>
            </a:fld>
            <a:endParaRPr lang="nl-NL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14BAD-CB53-21A7-8946-053A3CE9F6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Results: Robustness over Time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FA475E-EB5E-BE11-8724-D7EC0159EC7D}"/>
              </a:ext>
            </a:extLst>
          </p:cNvPr>
          <p:cNvGrpSpPr/>
          <p:nvPr/>
        </p:nvGrpSpPr>
        <p:grpSpPr>
          <a:xfrm>
            <a:off x="1259632" y="1131590"/>
            <a:ext cx="6264696" cy="3828654"/>
            <a:chOff x="2236701" y="1347614"/>
            <a:chExt cx="4975001" cy="27845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CF37936-FDFD-B6BE-CD1F-57D83A12B60E}"/>
                </a:ext>
              </a:extLst>
            </p:cNvPr>
            <p:cNvGrpSpPr/>
            <p:nvPr/>
          </p:nvGrpSpPr>
          <p:grpSpPr>
            <a:xfrm>
              <a:off x="2243150" y="1347614"/>
              <a:ext cx="4968552" cy="2784573"/>
              <a:chOff x="2195736" y="1059583"/>
              <a:chExt cx="4968552" cy="278457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4D22846-FE94-DAF6-0C1F-3D5EAFFE1C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5797" b="47246"/>
              <a:stretch/>
            </p:blipFill>
            <p:spPr>
              <a:xfrm>
                <a:off x="2195736" y="1059583"/>
                <a:ext cx="4680520" cy="187220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0ED628A-7864-FDD5-22E3-238BAD8946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5912" t="84493" r="-5912" b="-10201"/>
              <a:stretch/>
            </p:blipFill>
            <p:spPr>
              <a:xfrm>
                <a:off x="2195736" y="2931790"/>
                <a:ext cx="4968552" cy="912366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2063E1-CA19-15BA-A5F7-A8E4EB374870}"/>
                </a:ext>
              </a:extLst>
            </p:cNvPr>
            <p:cNvGrpSpPr/>
            <p:nvPr/>
          </p:nvGrpSpPr>
          <p:grpSpPr>
            <a:xfrm>
              <a:off x="2236701" y="1851669"/>
              <a:ext cx="4975001" cy="2280518"/>
              <a:chOff x="2192313" y="1339230"/>
              <a:chExt cx="4975001" cy="228051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4228A15-404B-7386-79B0-9A8242F198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5797" r="60314" b="88063"/>
              <a:stretch/>
            </p:blipFill>
            <p:spPr>
              <a:xfrm>
                <a:off x="2192313" y="1339230"/>
                <a:ext cx="1143744" cy="423664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B0A564C-B63E-2E36-D976-169F25AFFB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5912" t="84493" r="-5912" b="-10201"/>
              <a:stretch/>
            </p:blipFill>
            <p:spPr>
              <a:xfrm>
                <a:off x="2198762" y="2707382"/>
                <a:ext cx="4968552" cy="912366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F9B8185-439F-899E-7A7A-5AA48B7C9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797" r="60314" b="88063"/>
            <a:stretch/>
          </p:blipFill>
          <p:spPr>
            <a:xfrm>
              <a:off x="2250418" y="3017886"/>
              <a:ext cx="1143744" cy="211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87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97026-0A42-A90A-E998-DB1FF4371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03152-260C-EE2A-1683-CD0E9C733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</a:t>
            </a:fld>
            <a:endParaRPr lang="nl-NL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C47E4-A196-B8E8-93A7-460317D073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Household budget survey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D54C7F-4FF9-1A19-8EEB-C1EEAB96A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31590"/>
            <a:ext cx="6776257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96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C8819-4BA0-0572-90CA-833C7B6AF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61A45A-0686-8C45-426B-7CCB8E0209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20</a:t>
            </a:fld>
            <a:endParaRPr lang="nl-NL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6D88F-AE0C-FB39-8E29-054E27171E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Results: Generalizability across Stores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E74B07-8110-3256-1E6D-A4C9528B4696}"/>
              </a:ext>
            </a:extLst>
          </p:cNvPr>
          <p:cNvGrpSpPr/>
          <p:nvPr/>
        </p:nvGrpSpPr>
        <p:grpSpPr>
          <a:xfrm>
            <a:off x="1763688" y="1419622"/>
            <a:ext cx="5472608" cy="2808312"/>
            <a:chOff x="1979712" y="1338922"/>
            <a:chExt cx="4860540" cy="24656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E33B240-48B6-3DC1-623B-B83A9A5DB541}"/>
                </a:ext>
              </a:extLst>
            </p:cNvPr>
            <p:cNvGrpSpPr/>
            <p:nvPr/>
          </p:nvGrpSpPr>
          <p:grpSpPr>
            <a:xfrm>
              <a:off x="1979712" y="1338922"/>
              <a:ext cx="4860540" cy="2465656"/>
              <a:chOff x="2267744" y="1041083"/>
              <a:chExt cx="4860540" cy="2465656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5CBA544-3100-9BAF-BD24-FD939CD7B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4930" b="48226"/>
              <a:stretch/>
            </p:blipFill>
            <p:spPr>
              <a:xfrm>
                <a:off x="2267744" y="1041083"/>
                <a:ext cx="4860540" cy="1890707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831D989-10CB-3C58-69E5-557CE77E4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4930" t="84256"/>
              <a:stretch/>
            </p:blipFill>
            <p:spPr>
              <a:xfrm>
                <a:off x="2267744" y="2931790"/>
                <a:ext cx="4860540" cy="574949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FC69C5-7E8D-448A-BF81-F73A98268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950" r="74107" b="82245"/>
            <a:stretch/>
          </p:blipFill>
          <p:spPr>
            <a:xfrm>
              <a:off x="1979712" y="1624857"/>
              <a:ext cx="1224136" cy="648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7758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75ED2-48D4-FAE0-180F-7596621CE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828119-541A-5149-2532-0B1B9F411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21</a:t>
            </a:fld>
            <a:endParaRPr lang="nl-NL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365FC-75A3-B44D-5350-7CF13BCB8D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Robustness over Time: How well does ML classify over time?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spc="40" dirty="0">
                <a:solidFill>
                  <a:srgbClr val="271D6C"/>
                </a:solidFill>
                <a:latin typeface="Calibri" pitchFamily="34" charset="0"/>
              </a:rPr>
              <a:t>Pretty well, but only on trained supermarkets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Generalizability across stores: Do ML models generalize across supermarkets?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40" dirty="0">
                <a:solidFill>
                  <a:srgbClr val="271D6C"/>
                </a:solidFill>
                <a:latin typeface="Calibri" pitchFamily="34" charset="0"/>
              </a:rPr>
              <a:t>No.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40" dirty="0">
                <a:solidFill>
                  <a:srgbClr val="271D6C"/>
                </a:solidFill>
                <a:latin typeface="Calibri" pitchFamily="34" charset="0"/>
              </a:rPr>
              <a:t>Difficulty with store-specific brands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40" dirty="0">
                <a:solidFill>
                  <a:srgbClr val="271D6C"/>
                </a:solidFill>
                <a:latin typeface="Calibri" pitchFamily="34" charset="0"/>
              </a:rPr>
              <a:t>More stores requires more data.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spc="40" dirty="0">
              <a:solidFill>
                <a:srgbClr val="271D6C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spc="40" dirty="0">
              <a:solidFill>
                <a:srgbClr val="271D6C"/>
              </a:solidFill>
              <a:latin typeface="Calibri" pitchFamily="34" charset="0"/>
            </a:endParaRPr>
          </a:p>
          <a:p>
            <a:endParaRPr lang="en-US" sz="2000" spc="40" dirty="0">
              <a:solidFill>
                <a:srgbClr val="271D6C"/>
              </a:solidFill>
              <a:latin typeface="Calibri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EF55E-58B2-78E9-3790-242AC510BD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532609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0B5834-2B9D-D250-AE0C-1BC9A96D86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22</a:t>
            </a:fld>
            <a:endParaRPr lang="nl-NL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D2F5D-1A0A-34E3-194A-3B01B08FBF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E-mail: </a:t>
            </a:r>
            <a:r>
              <a:rPr lang="en-US" dirty="0" err="1"/>
              <a:t>c.lam@cbs.nl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EA822-394D-7B97-4167-14520A2DA1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89413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5048C-B80B-A468-5B32-8BDCEBD23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3C944A-233A-8CFC-7A1C-9F9DCD1C1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3</a:t>
            </a:fld>
            <a:endParaRPr lang="nl-NL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A1942-3562-80DA-85D0-AEF0A3A22F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Response is burdensome…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0017C8-A62D-16D4-9F76-32EB41F2C6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7376"/>
          <a:stretch/>
        </p:blipFill>
        <p:spPr>
          <a:xfrm>
            <a:off x="539552" y="987574"/>
            <a:ext cx="3096344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7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EB1754-0243-53A3-7789-618250581F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4</a:t>
            </a:fld>
            <a:endParaRPr lang="nl-NL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2A42A-D1A3-D2C5-0D02-378E871D3D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Response is burdensome…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22AAED-22FA-8B42-FAF0-99C645097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87574"/>
            <a:ext cx="72644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6945C-C56D-1A46-C637-D14B98D31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EAD762-B43D-2D6A-E52D-58C73BD2D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5</a:t>
            </a:fld>
            <a:endParaRPr lang="nl-NL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6F40C-922D-1F0C-1793-C48BFEC5D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Response is burdensome…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D7277-24DD-E37A-51B7-D6E3E1C164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7679"/>
          <a:stretch/>
        </p:blipFill>
        <p:spPr>
          <a:xfrm>
            <a:off x="1043608" y="1347614"/>
            <a:ext cx="6458402" cy="292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687ABB-3E02-01CE-42BD-5788AC664A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6</a:t>
            </a:fld>
            <a:endParaRPr lang="nl-NL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32406-1533-F174-808A-2B92CDEBCB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Receipt Scanning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814728-B963-6F85-A422-8ADCDFDCA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94" y="1203598"/>
            <a:ext cx="7772400" cy="24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0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42B132-826E-F529-5D27-E98F6D7E80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7</a:t>
            </a:fld>
            <a:endParaRPr lang="nl-NL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58227-7F30-2EE5-58FA-B1CC9ECB4C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Focus: Product text classification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D51FBE-8AB2-5C46-2B31-2A7777826366}"/>
              </a:ext>
            </a:extLst>
          </p:cNvPr>
          <p:cNvGrpSpPr/>
          <p:nvPr/>
        </p:nvGrpSpPr>
        <p:grpSpPr>
          <a:xfrm>
            <a:off x="1261368" y="1995686"/>
            <a:ext cx="6045200" cy="1738114"/>
            <a:chOff x="1261368" y="1995686"/>
            <a:chExt cx="6045200" cy="17381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638E48-F624-BA79-7D44-ED5C53303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0705"/>
            <a:stretch/>
          </p:blipFill>
          <p:spPr>
            <a:xfrm>
              <a:off x="1261368" y="2355726"/>
              <a:ext cx="6045200" cy="137807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875EFF-28E7-DDE7-EC47-3C058870F979}"/>
                </a:ext>
              </a:extLst>
            </p:cNvPr>
            <p:cNvSpPr/>
            <p:nvPr/>
          </p:nvSpPr>
          <p:spPr>
            <a:xfrm>
              <a:off x="3635896" y="1995686"/>
              <a:ext cx="432048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4983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46B6F-D80E-D377-BBE7-9B3D9438C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A1112E-8694-CA47-B3D8-6C092E443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8</a:t>
            </a:fld>
            <a:endParaRPr lang="nl-NL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3EB81-E4C4-8B76-B079-2EF47DA818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Focus: Product text classification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21CFBF-C990-B24D-2952-BDDC98135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368" y="1409700"/>
            <a:ext cx="604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2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F4470-32CE-81BA-AB53-3AD293B65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DC969-8825-569F-38D4-849B3CF4D4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9</a:t>
            </a:fld>
            <a:endParaRPr lang="nl-NL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74CD8-51EE-ED3F-2265-3F636B0135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Focus: Product text classification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70591C-319B-C102-91A0-69D7AD902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979596"/>
              </p:ext>
            </p:extLst>
          </p:nvPr>
        </p:nvGraphicFramePr>
        <p:xfrm>
          <a:off x="2123728" y="2067694"/>
          <a:ext cx="4116592" cy="186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957">
                  <a:extLst>
                    <a:ext uri="{9D8B030D-6E8A-4147-A177-3AD203B41FA5}">
                      <a16:colId xmlns:a16="http://schemas.microsoft.com/office/drawing/2014/main" val="35198679"/>
                    </a:ext>
                  </a:extLst>
                </a:gridCol>
                <a:gridCol w="2283635">
                  <a:extLst>
                    <a:ext uri="{9D8B030D-6E8A-4147-A177-3AD203B41FA5}">
                      <a16:colId xmlns:a16="http://schemas.microsoft.com/office/drawing/2014/main" val="2597212246"/>
                    </a:ext>
                  </a:extLst>
                </a:gridCol>
              </a:tblGrid>
              <a:tr h="562615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Product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Product category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69498"/>
                  </a:ext>
                </a:extLst>
              </a:tr>
              <a:tr h="3259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Eggs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864821"/>
                  </a:ext>
                </a:extLst>
              </a:tr>
              <a:tr h="3259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Strawberries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247482"/>
                  </a:ext>
                </a:extLst>
              </a:tr>
              <a:tr h="3259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Coca cola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19864"/>
                  </a:ext>
                </a:extLst>
              </a:tr>
              <a:tr h="32596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86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16561"/>
      </p:ext>
    </p:extLst>
  </p:cSld>
  <p:clrMapOvr>
    <a:masterClrMapping/>
  </p:clrMapOvr>
</p:sld>
</file>

<file path=ppt/theme/theme1.xml><?xml version="1.0" encoding="utf-8"?>
<a:theme xmlns:a="http://schemas.openxmlformats.org/drawingml/2006/main" name="CBS indeling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C665D2C1-8139-4571-8D3D-195E5FC4A2B9}"/>
    </a:ext>
  </a:extLst>
</a:theme>
</file>

<file path=ppt/theme/theme2.xml><?xml version="1.0" encoding="utf-8"?>
<a:theme xmlns:a="http://schemas.openxmlformats.org/drawingml/2006/main" name="Samenwerk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EFD510D0-05FE-41D2-B8B5-40701DBE2701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sjabloon</Template>
  <TotalTime>14270</TotalTime>
  <Words>820</Words>
  <Application>Microsoft Macintosh PowerPoint</Application>
  <PresentationFormat>On-screen Show (16:9)</PresentationFormat>
  <Paragraphs>181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TeXGyreTermes</vt:lpstr>
      <vt:lpstr>Arial</vt:lpstr>
      <vt:lpstr>Calibri</vt:lpstr>
      <vt:lpstr>Cambria Math</vt:lpstr>
      <vt:lpstr>CBS indelingen</vt:lpstr>
      <vt:lpstr>Samenwerking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Lam, C.H. (Chris)</dc:creator>
  <dc:description>19-1-21: samenwerking slides toegevoegd</dc:description>
  <cp:lastModifiedBy>Lam, C.H. (Chris)</cp:lastModifiedBy>
  <cp:revision>15</cp:revision>
  <dcterms:created xsi:type="dcterms:W3CDTF">2024-08-30T13:19:14Z</dcterms:created>
  <dcterms:modified xsi:type="dcterms:W3CDTF">2025-06-10T12:20:28Z</dcterms:modified>
</cp:coreProperties>
</file>