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2" r:id="rId1"/>
    <p:sldMasterId id="2147483667" r:id="rId2"/>
  </p:sldMasterIdLst>
  <p:notesMasterIdLst>
    <p:notesMasterId r:id="rId33"/>
  </p:notesMasterIdLst>
  <p:sldIdLst>
    <p:sldId id="257" r:id="rId3"/>
    <p:sldId id="313" r:id="rId4"/>
    <p:sldId id="327" r:id="rId5"/>
    <p:sldId id="314" r:id="rId6"/>
    <p:sldId id="321" r:id="rId7"/>
    <p:sldId id="293" r:id="rId8"/>
    <p:sldId id="320" r:id="rId9"/>
    <p:sldId id="322" r:id="rId10"/>
    <p:sldId id="343" r:id="rId11"/>
    <p:sldId id="344" r:id="rId12"/>
    <p:sldId id="347" r:id="rId13"/>
    <p:sldId id="345" r:id="rId14"/>
    <p:sldId id="328" r:id="rId15"/>
    <p:sldId id="348" r:id="rId16"/>
    <p:sldId id="349" r:id="rId17"/>
    <p:sldId id="350" r:id="rId18"/>
    <p:sldId id="351" r:id="rId19"/>
    <p:sldId id="352" r:id="rId20"/>
    <p:sldId id="353" r:id="rId21"/>
    <p:sldId id="354" r:id="rId22"/>
    <p:sldId id="355" r:id="rId23"/>
    <p:sldId id="356" r:id="rId24"/>
    <p:sldId id="357" r:id="rId25"/>
    <p:sldId id="358" r:id="rId26"/>
    <p:sldId id="361" r:id="rId27"/>
    <p:sldId id="362" r:id="rId28"/>
    <p:sldId id="364" r:id="rId29"/>
    <p:sldId id="363" r:id="rId30"/>
    <p:sldId id="263" r:id="rId31"/>
    <p:sldId id="335" r:id="rId32"/>
  </p:sldIdLst>
  <p:sldSz cx="9144000" cy="5143500" type="screen16x9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1D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64" autoAdjust="0"/>
    <p:restoredTop sz="80426" autoAdjust="0"/>
  </p:normalViewPr>
  <p:slideViewPr>
    <p:cSldViewPr>
      <p:cViewPr>
        <p:scale>
          <a:sx n="118" d="100"/>
          <a:sy n="118" d="100"/>
        </p:scale>
        <p:origin x="288" y="50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2" d="100"/>
          <a:sy n="102" d="100"/>
        </p:scale>
        <p:origin x="2648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63A025-B680-4046-800B-5A6B5AC6AF73}" type="datetimeFigureOut">
              <a:rPr lang="nl-NL" smtClean="0"/>
              <a:t>03-06-2026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3FEE08-4F1D-4773-84E0-0730640F7E2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3303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Measurement</a:t>
            </a:r>
            <a:r>
              <a:rPr lang="nl-NL" dirty="0"/>
              <a:t> error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measured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measuring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OCR </a:t>
            </a:r>
            <a:r>
              <a:rPr lang="nl-NL" dirty="0" err="1"/>
              <a:t>quality</a:t>
            </a:r>
            <a:endParaRPr lang="nl-NL" dirty="0"/>
          </a:p>
          <a:p>
            <a:r>
              <a:rPr lang="nl-NL" dirty="0"/>
              <a:t>But </a:t>
            </a:r>
            <a:r>
              <a:rPr lang="nl-NL" dirty="0" err="1"/>
              <a:t>since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OCR </a:t>
            </a:r>
            <a:r>
              <a:rPr lang="nl-NL" dirty="0" err="1"/>
              <a:t>quality</a:t>
            </a:r>
            <a:r>
              <a:rPr lang="nl-NL" dirty="0"/>
              <a:t> is </a:t>
            </a:r>
            <a:r>
              <a:rPr lang="nl-NL" dirty="0" err="1"/>
              <a:t>depend</a:t>
            </a:r>
            <a:r>
              <a:rPr lang="nl-NL" dirty="0"/>
              <a:t> on </a:t>
            </a:r>
            <a:r>
              <a:rPr lang="nl-NL" dirty="0" err="1"/>
              <a:t>the</a:t>
            </a:r>
            <a:r>
              <a:rPr lang="nl-NL" dirty="0"/>
              <a:t> performance of </a:t>
            </a:r>
            <a:r>
              <a:rPr lang="nl-NL" dirty="0" err="1"/>
              <a:t>the</a:t>
            </a:r>
            <a:r>
              <a:rPr lang="nl-NL" dirty="0"/>
              <a:t> OCR model, different OCR </a:t>
            </a:r>
            <a:r>
              <a:rPr lang="nl-NL" dirty="0" err="1"/>
              <a:t>models</a:t>
            </a:r>
            <a:r>
              <a:rPr lang="nl-NL" dirty="0"/>
              <a:t> must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tested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3FEE08-4F1D-4773-84E0-0730640F7E20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1518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92201" y="766684"/>
            <a:ext cx="2236528" cy="343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33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e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‹#›</a:t>
            </a:fld>
            <a:endParaRPr lang="nl-NL" sz="1200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03325"/>
            <a:ext cx="7704087" cy="3455988"/>
          </a:xfrm>
          <a:prstGeom prst="rect">
            <a:avLst/>
          </a:prstGeom>
        </p:spPr>
        <p:txBody>
          <a:bodyPr/>
          <a:lstStyle>
            <a:lvl1pPr marL="342900" indent="-342900">
              <a:buFont typeface="Calibri" pitchFamily="34" charset="0"/>
              <a:buChar char="─"/>
              <a:defRPr lang="nl-NL" sz="2400" b="0" kern="1200" spc="40" baseline="0" dirty="0" smtClean="0">
                <a:solidFill>
                  <a:srgbClr val="271D6C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2pPr>
            <a:lvl3pPr marL="11430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3pPr>
            <a:lvl4pPr marL="16002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4pPr>
            <a:lvl5pPr marL="20574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5pPr>
          </a:lstStyle>
          <a:p>
            <a:pPr lvl="0"/>
            <a:r>
              <a:rPr lang="nl-NL" sz="2400" dirty="0">
                <a:solidFill>
                  <a:srgbClr val="271D6C"/>
                </a:solidFill>
              </a:rPr>
              <a:t>Korte opsomming van conclusies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 hasCustomPrompt="1"/>
          </p:nvPr>
        </p:nvSpPr>
        <p:spPr>
          <a:xfrm>
            <a:off x="468313" y="195263"/>
            <a:ext cx="7704087" cy="936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Conclusie / trends / …</a:t>
            </a:r>
          </a:p>
        </p:txBody>
      </p:sp>
    </p:spTree>
    <p:extLst>
      <p:ext uri="{BB962C8B-B14F-4D97-AF65-F5344CB8AC3E}">
        <p14:creationId xmlns:p14="http://schemas.microsoft.com/office/powerpoint/2010/main" val="4096824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nde_N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52914" y="1028651"/>
            <a:ext cx="1431167" cy="219893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300" y="3672000"/>
            <a:ext cx="7166794" cy="84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583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nde_U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52914" y="1028651"/>
            <a:ext cx="1431167" cy="219893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35" y="3672000"/>
            <a:ext cx="7167542" cy="84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633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enwerking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02F9B86D-17AC-4EB8-8901-463B4404571B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697929" y="1429340"/>
            <a:ext cx="1211459" cy="1861467"/>
            <a:chOff x="2200" y="483"/>
            <a:chExt cx="1409" cy="2165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C6C5D8E2-9222-4107-A38D-BDADEE2D3E5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200" y="483"/>
              <a:ext cx="1409" cy="2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B8916847-D2FC-4F80-9190-E720B73D5F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0" y="817"/>
              <a:ext cx="630" cy="680"/>
            </a:xfrm>
            <a:custGeom>
              <a:avLst/>
              <a:gdLst>
                <a:gd name="T0" fmla="*/ 558 w 558"/>
                <a:gd name="T1" fmla="*/ 0 h 609"/>
                <a:gd name="T2" fmla="*/ 558 w 558"/>
                <a:gd name="T3" fmla="*/ 0 h 609"/>
                <a:gd name="T4" fmla="*/ 66 w 558"/>
                <a:gd name="T5" fmla="*/ 0 h 609"/>
                <a:gd name="T6" fmla="*/ 0 w 558"/>
                <a:gd name="T7" fmla="*/ 67 h 609"/>
                <a:gd name="T8" fmla="*/ 0 w 558"/>
                <a:gd name="T9" fmla="*/ 609 h 609"/>
                <a:gd name="T10" fmla="*/ 558 w 558"/>
                <a:gd name="T11" fmla="*/ 609 h 609"/>
                <a:gd name="T12" fmla="*/ 558 w 558"/>
                <a:gd name="T13" fmla="*/ 357 h 609"/>
                <a:gd name="T14" fmla="*/ 251 w 558"/>
                <a:gd name="T15" fmla="*/ 357 h 609"/>
                <a:gd name="T16" fmla="*/ 251 w 558"/>
                <a:gd name="T17" fmla="*/ 252 h 609"/>
                <a:gd name="T18" fmla="*/ 558 w 558"/>
                <a:gd name="T19" fmla="*/ 252 h 609"/>
                <a:gd name="T20" fmla="*/ 558 w 558"/>
                <a:gd name="T21" fmla="*/ 0 h 609"/>
                <a:gd name="T22" fmla="*/ 484 w 558"/>
                <a:gd name="T23" fmla="*/ 74 h 609"/>
                <a:gd name="T24" fmla="*/ 484 w 558"/>
                <a:gd name="T25" fmla="*/ 74 h 609"/>
                <a:gd name="T26" fmla="*/ 484 w 558"/>
                <a:gd name="T27" fmla="*/ 179 h 609"/>
                <a:gd name="T28" fmla="*/ 251 w 558"/>
                <a:gd name="T29" fmla="*/ 179 h 609"/>
                <a:gd name="T30" fmla="*/ 178 w 558"/>
                <a:gd name="T31" fmla="*/ 179 h 609"/>
                <a:gd name="T32" fmla="*/ 178 w 558"/>
                <a:gd name="T33" fmla="*/ 252 h 609"/>
                <a:gd name="T34" fmla="*/ 178 w 558"/>
                <a:gd name="T35" fmla="*/ 357 h 609"/>
                <a:gd name="T36" fmla="*/ 178 w 558"/>
                <a:gd name="T37" fmla="*/ 430 h 609"/>
                <a:gd name="T38" fmla="*/ 251 w 558"/>
                <a:gd name="T39" fmla="*/ 430 h 609"/>
                <a:gd name="T40" fmla="*/ 484 w 558"/>
                <a:gd name="T41" fmla="*/ 430 h 609"/>
                <a:gd name="T42" fmla="*/ 484 w 558"/>
                <a:gd name="T43" fmla="*/ 535 h 609"/>
                <a:gd name="T44" fmla="*/ 73 w 558"/>
                <a:gd name="T45" fmla="*/ 535 h 609"/>
                <a:gd name="T46" fmla="*/ 73 w 558"/>
                <a:gd name="T47" fmla="*/ 74 h 609"/>
                <a:gd name="T48" fmla="*/ 484 w 558"/>
                <a:gd name="T49" fmla="*/ 74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58" h="609">
                  <a:moveTo>
                    <a:pt x="558" y="0"/>
                  </a:moveTo>
                  <a:lnTo>
                    <a:pt x="558" y="0"/>
                  </a:lnTo>
                  <a:lnTo>
                    <a:pt x="66" y="0"/>
                  </a:lnTo>
                  <a:cubicBezTo>
                    <a:pt x="29" y="0"/>
                    <a:pt x="0" y="30"/>
                    <a:pt x="0" y="67"/>
                  </a:cubicBezTo>
                  <a:lnTo>
                    <a:pt x="0" y="609"/>
                  </a:lnTo>
                  <a:lnTo>
                    <a:pt x="558" y="609"/>
                  </a:lnTo>
                  <a:lnTo>
                    <a:pt x="558" y="357"/>
                  </a:lnTo>
                  <a:lnTo>
                    <a:pt x="251" y="357"/>
                  </a:lnTo>
                  <a:lnTo>
                    <a:pt x="251" y="252"/>
                  </a:lnTo>
                  <a:lnTo>
                    <a:pt x="558" y="252"/>
                  </a:lnTo>
                  <a:lnTo>
                    <a:pt x="558" y="0"/>
                  </a:lnTo>
                  <a:close/>
                  <a:moveTo>
                    <a:pt x="484" y="74"/>
                  </a:moveTo>
                  <a:lnTo>
                    <a:pt x="484" y="74"/>
                  </a:lnTo>
                  <a:lnTo>
                    <a:pt x="484" y="179"/>
                  </a:lnTo>
                  <a:lnTo>
                    <a:pt x="251" y="179"/>
                  </a:lnTo>
                  <a:lnTo>
                    <a:pt x="178" y="179"/>
                  </a:lnTo>
                  <a:lnTo>
                    <a:pt x="178" y="252"/>
                  </a:lnTo>
                  <a:lnTo>
                    <a:pt x="178" y="357"/>
                  </a:lnTo>
                  <a:lnTo>
                    <a:pt x="178" y="430"/>
                  </a:lnTo>
                  <a:lnTo>
                    <a:pt x="251" y="430"/>
                  </a:lnTo>
                  <a:lnTo>
                    <a:pt x="484" y="430"/>
                  </a:lnTo>
                  <a:lnTo>
                    <a:pt x="484" y="535"/>
                  </a:lnTo>
                  <a:lnTo>
                    <a:pt x="73" y="535"/>
                  </a:lnTo>
                  <a:lnTo>
                    <a:pt x="73" y="74"/>
                  </a:lnTo>
                  <a:lnTo>
                    <a:pt x="484" y="74"/>
                  </a:lnTo>
                  <a:close/>
                </a:path>
              </a:pathLst>
            </a:custGeom>
            <a:solidFill>
              <a:srgbClr val="42A3D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24396BB8-B762-47BD-B9F6-7617E189FA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8" y="481"/>
              <a:ext cx="688" cy="1016"/>
            </a:xfrm>
            <a:custGeom>
              <a:avLst/>
              <a:gdLst>
                <a:gd name="T0" fmla="*/ 251 w 609"/>
                <a:gd name="T1" fmla="*/ 553 h 910"/>
                <a:gd name="T2" fmla="*/ 251 w 609"/>
                <a:gd name="T3" fmla="*/ 553 h 910"/>
                <a:gd name="T4" fmla="*/ 357 w 609"/>
                <a:gd name="T5" fmla="*/ 553 h 910"/>
                <a:gd name="T6" fmla="*/ 357 w 609"/>
                <a:gd name="T7" fmla="*/ 658 h 910"/>
                <a:gd name="T8" fmla="*/ 251 w 609"/>
                <a:gd name="T9" fmla="*/ 658 h 910"/>
                <a:gd name="T10" fmla="*/ 251 w 609"/>
                <a:gd name="T11" fmla="*/ 553 h 910"/>
                <a:gd name="T12" fmla="*/ 185 w 609"/>
                <a:gd name="T13" fmla="*/ 0 h 910"/>
                <a:gd name="T14" fmla="*/ 185 w 609"/>
                <a:gd name="T15" fmla="*/ 0 h 910"/>
                <a:gd name="T16" fmla="*/ 0 w 609"/>
                <a:gd name="T17" fmla="*/ 0 h 910"/>
                <a:gd name="T18" fmla="*/ 0 w 609"/>
                <a:gd name="T19" fmla="*/ 910 h 910"/>
                <a:gd name="T20" fmla="*/ 609 w 609"/>
                <a:gd name="T21" fmla="*/ 910 h 910"/>
                <a:gd name="T22" fmla="*/ 609 w 609"/>
                <a:gd name="T23" fmla="*/ 368 h 910"/>
                <a:gd name="T24" fmla="*/ 542 w 609"/>
                <a:gd name="T25" fmla="*/ 301 h 910"/>
                <a:gd name="T26" fmla="*/ 251 w 609"/>
                <a:gd name="T27" fmla="*/ 301 h 910"/>
                <a:gd name="T28" fmla="*/ 251 w 609"/>
                <a:gd name="T29" fmla="*/ 69 h 910"/>
                <a:gd name="T30" fmla="*/ 185 w 609"/>
                <a:gd name="T31" fmla="*/ 0 h 910"/>
                <a:gd name="T32" fmla="*/ 178 w 609"/>
                <a:gd name="T33" fmla="*/ 731 h 910"/>
                <a:gd name="T34" fmla="*/ 178 w 609"/>
                <a:gd name="T35" fmla="*/ 731 h 910"/>
                <a:gd name="T36" fmla="*/ 251 w 609"/>
                <a:gd name="T37" fmla="*/ 731 h 910"/>
                <a:gd name="T38" fmla="*/ 357 w 609"/>
                <a:gd name="T39" fmla="*/ 731 h 910"/>
                <a:gd name="T40" fmla="*/ 430 w 609"/>
                <a:gd name="T41" fmla="*/ 731 h 910"/>
                <a:gd name="T42" fmla="*/ 430 w 609"/>
                <a:gd name="T43" fmla="*/ 658 h 910"/>
                <a:gd name="T44" fmla="*/ 430 w 609"/>
                <a:gd name="T45" fmla="*/ 553 h 910"/>
                <a:gd name="T46" fmla="*/ 430 w 609"/>
                <a:gd name="T47" fmla="*/ 479 h 910"/>
                <a:gd name="T48" fmla="*/ 357 w 609"/>
                <a:gd name="T49" fmla="*/ 479 h 910"/>
                <a:gd name="T50" fmla="*/ 251 w 609"/>
                <a:gd name="T51" fmla="*/ 479 h 910"/>
                <a:gd name="T52" fmla="*/ 178 w 609"/>
                <a:gd name="T53" fmla="*/ 479 h 910"/>
                <a:gd name="T54" fmla="*/ 178 w 609"/>
                <a:gd name="T55" fmla="*/ 553 h 910"/>
                <a:gd name="T56" fmla="*/ 178 w 609"/>
                <a:gd name="T57" fmla="*/ 658 h 910"/>
                <a:gd name="T58" fmla="*/ 178 w 609"/>
                <a:gd name="T59" fmla="*/ 731 h 910"/>
                <a:gd name="T60" fmla="*/ 178 w 609"/>
                <a:gd name="T61" fmla="*/ 72 h 910"/>
                <a:gd name="T62" fmla="*/ 178 w 609"/>
                <a:gd name="T63" fmla="*/ 72 h 910"/>
                <a:gd name="T64" fmla="*/ 178 w 609"/>
                <a:gd name="T65" fmla="*/ 301 h 910"/>
                <a:gd name="T66" fmla="*/ 178 w 609"/>
                <a:gd name="T67" fmla="*/ 375 h 910"/>
                <a:gd name="T68" fmla="*/ 251 w 609"/>
                <a:gd name="T69" fmla="*/ 375 h 910"/>
                <a:gd name="T70" fmla="*/ 536 w 609"/>
                <a:gd name="T71" fmla="*/ 375 h 910"/>
                <a:gd name="T72" fmla="*/ 536 w 609"/>
                <a:gd name="T73" fmla="*/ 836 h 910"/>
                <a:gd name="T74" fmla="*/ 73 w 609"/>
                <a:gd name="T75" fmla="*/ 836 h 910"/>
                <a:gd name="T76" fmla="*/ 73 w 609"/>
                <a:gd name="T77" fmla="*/ 72 h 910"/>
                <a:gd name="T78" fmla="*/ 178 w 609"/>
                <a:gd name="T79" fmla="*/ 72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09" h="910">
                  <a:moveTo>
                    <a:pt x="251" y="553"/>
                  </a:moveTo>
                  <a:lnTo>
                    <a:pt x="251" y="553"/>
                  </a:lnTo>
                  <a:lnTo>
                    <a:pt x="357" y="553"/>
                  </a:lnTo>
                  <a:lnTo>
                    <a:pt x="357" y="658"/>
                  </a:lnTo>
                  <a:lnTo>
                    <a:pt x="251" y="658"/>
                  </a:lnTo>
                  <a:lnTo>
                    <a:pt x="251" y="553"/>
                  </a:lnTo>
                  <a:close/>
                  <a:moveTo>
                    <a:pt x="185" y="0"/>
                  </a:moveTo>
                  <a:lnTo>
                    <a:pt x="185" y="0"/>
                  </a:lnTo>
                  <a:lnTo>
                    <a:pt x="0" y="0"/>
                  </a:lnTo>
                  <a:lnTo>
                    <a:pt x="0" y="910"/>
                  </a:lnTo>
                  <a:lnTo>
                    <a:pt x="609" y="910"/>
                  </a:lnTo>
                  <a:lnTo>
                    <a:pt x="609" y="368"/>
                  </a:lnTo>
                  <a:cubicBezTo>
                    <a:pt x="609" y="331"/>
                    <a:pt x="579" y="301"/>
                    <a:pt x="542" y="301"/>
                  </a:cubicBezTo>
                  <a:lnTo>
                    <a:pt x="251" y="301"/>
                  </a:lnTo>
                  <a:lnTo>
                    <a:pt x="251" y="69"/>
                  </a:lnTo>
                  <a:cubicBezTo>
                    <a:pt x="251" y="32"/>
                    <a:pt x="222" y="0"/>
                    <a:pt x="185" y="0"/>
                  </a:cubicBezTo>
                  <a:close/>
                  <a:moveTo>
                    <a:pt x="178" y="731"/>
                  </a:moveTo>
                  <a:lnTo>
                    <a:pt x="178" y="731"/>
                  </a:lnTo>
                  <a:lnTo>
                    <a:pt x="251" y="731"/>
                  </a:lnTo>
                  <a:lnTo>
                    <a:pt x="357" y="731"/>
                  </a:lnTo>
                  <a:lnTo>
                    <a:pt x="430" y="731"/>
                  </a:lnTo>
                  <a:lnTo>
                    <a:pt x="430" y="658"/>
                  </a:lnTo>
                  <a:lnTo>
                    <a:pt x="430" y="553"/>
                  </a:lnTo>
                  <a:lnTo>
                    <a:pt x="430" y="479"/>
                  </a:lnTo>
                  <a:lnTo>
                    <a:pt x="357" y="479"/>
                  </a:lnTo>
                  <a:lnTo>
                    <a:pt x="251" y="479"/>
                  </a:lnTo>
                  <a:lnTo>
                    <a:pt x="178" y="479"/>
                  </a:lnTo>
                  <a:lnTo>
                    <a:pt x="178" y="553"/>
                  </a:lnTo>
                  <a:lnTo>
                    <a:pt x="178" y="658"/>
                  </a:lnTo>
                  <a:lnTo>
                    <a:pt x="178" y="731"/>
                  </a:lnTo>
                  <a:close/>
                  <a:moveTo>
                    <a:pt x="178" y="72"/>
                  </a:moveTo>
                  <a:lnTo>
                    <a:pt x="178" y="72"/>
                  </a:lnTo>
                  <a:lnTo>
                    <a:pt x="178" y="301"/>
                  </a:lnTo>
                  <a:lnTo>
                    <a:pt x="178" y="375"/>
                  </a:lnTo>
                  <a:lnTo>
                    <a:pt x="251" y="375"/>
                  </a:lnTo>
                  <a:lnTo>
                    <a:pt x="536" y="375"/>
                  </a:lnTo>
                  <a:lnTo>
                    <a:pt x="536" y="836"/>
                  </a:lnTo>
                  <a:lnTo>
                    <a:pt x="73" y="836"/>
                  </a:lnTo>
                  <a:lnTo>
                    <a:pt x="73" y="72"/>
                  </a:lnTo>
                  <a:lnTo>
                    <a:pt x="178" y="72"/>
                  </a:lnTo>
                  <a:close/>
                </a:path>
              </a:pathLst>
            </a:custGeom>
            <a:solidFill>
              <a:srgbClr val="42A3D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439C8DD8-3C93-46D4-8B3C-EFBABBDC98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0" y="1603"/>
              <a:ext cx="1426" cy="1055"/>
            </a:xfrm>
            <a:custGeom>
              <a:avLst/>
              <a:gdLst>
                <a:gd name="T0" fmla="*/ 1261 w 1262"/>
                <a:gd name="T1" fmla="*/ 0 h 944"/>
                <a:gd name="T2" fmla="*/ 1261 w 1262"/>
                <a:gd name="T3" fmla="*/ 0 h 944"/>
                <a:gd name="T4" fmla="*/ 0 w 1262"/>
                <a:gd name="T5" fmla="*/ 0 h 944"/>
                <a:gd name="T6" fmla="*/ 0 w 1262"/>
                <a:gd name="T7" fmla="*/ 598 h 944"/>
                <a:gd name="T8" fmla="*/ 1010 w 1262"/>
                <a:gd name="T9" fmla="*/ 598 h 944"/>
                <a:gd name="T10" fmla="*/ 1010 w 1262"/>
                <a:gd name="T11" fmla="*/ 693 h 944"/>
                <a:gd name="T12" fmla="*/ 0 w 1262"/>
                <a:gd name="T13" fmla="*/ 693 h 944"/>
                <a:gd name="T14" fmla="*/ 0 w 1262"/>
                <a:gd name="T15" fmla="*/ 878 h 944"/>
                <a:gd name="T16" fmla="*/ 66 w 1262"/>
                <a:gd name="T17" fmla="*/ 944 h 944"/>
                <a:gd name="T18" fmla="*/ 1195 w 1262"/>
                <a:gd name="T19" fmla="*/ 944 h 944"/>
                <a:gd name="T20" fmla="*/ 1262 w 1262"/>
                <a:gd name="T21" fmla="*/ 878 h 944"/>
                <a:gd name="T22" fmla="*/ 1262 w 1262"/>
                <a:gd name="T23" fmla="*/ 346 h 944"/>
                <a:gd name="T24" fmla="*/ 252 w 1262"/>
                <a:gd name="T25" fmla="*/ 346 h 944"/>
                <a:gd name="T26" fmla="*/ 252 w 1262"/>
                <a:gd name="T27" fmla="*/ 253 h 944"/>
                <a:gd name="T28" fmla="*/ 1261 w 1262"/>
                <a:gd name="T29" fmla="*/ 253 h 944"/>
                <a:gd name="T30" fmla="*/ 1261 w 1262"/>
                <a:gd name="T31" fmla="*/ 0 h 944"/>
                <a:gd name="T32" fmla="*/ 1188 w 1262"/>
                <a:gd name="T33" fmla="*/ 73 h 944"/>
                <a:gd name="T34" fmla="*/ 1188 w 1262"/>
                <a:gd name="T35" fmla="*/ 73 h 944"/>
                <a:gd name="T36" fmla="*/ 1188 w 1262"/>
                <a:gd name="T37" fmla="*/ 179 h 944"/>
                <a:gd name="T38" fmla="*/ 252 w 1262"/>
                <a:gd name="T39" fmla="*/ 179 h 944"/>
                <a:gd name="T40" fmla="*/ 178 w 1262"/>
                <a:gd name="T41" fmla="*/ 179 h 944"/>
                <a:gd name="T42" fmla="*/ 178 w 1262"/>
                <a:gd name="T43" fmla="*/ 253 h 944"/>
                <a:gd name="T44" fmla="*/ 178 w 1262"/>
                <a:gd name="T45" fmla="*/ 346 h 944"/>
                <a:gd name="T46" fmla="*/ 178 w 1262"/>
                <a:gd name="T47" fmla="*/ 419 h 944"/>
                <a:gd name="T48" fmla="*/ 252 w 1262"/>
                <a:gd name="T49" fmla="*/ 419 h 944"/>
                <a:gd name="T50" fmla="*/ 1188 w 1262"/>
                <a:gd name="T51" fmla="*/ 419 h 944"/>
                <a:gd name="T52" fmla="*/ 1188 w 1262"/>
                <a:gd name="T53" fmla="*/ 871 h 944"/>
                <a:gd name="T54" fmla="*/ 73 w 1262"/>
                <a:gd name="T55" fmla="*/ 871 h 944"/>
                <a:gd name="T56" fmla="*/ 73 w 1262"/>
                <a:gd name="T57" fmla="*/ 766 h 944"/>
                <a:gd name="T58" fmla="*/ 1010 w 1262"/>
                <a:gd name="T59" fmla="*/ 766 h 944"/>
                <a:gd name="T60" fmla="*/ 1084 w 1262"/>
                <a:gd name="T61" fmla="*/ 766 h 944"/>
                <a:gd name="T62" fmla="*/ 1084 w 1262"/>
                <a:gd name="T63" fmla="*/ 693 h 944"/>
                <a:gd name="T64" fmla="*/ 1084 w 1262"/>
                <a:gd name="T65" fmla="*/ 598 h 944"/>
                <a:gd name="T66" fmla="*/ 1084 w 1262"/>
                <a:gd name="T67" fmla="*/ 525 h 944"/>
                <a:gd name="T68" fmla="*/ 1010 w 1262"/>
                <a:gd name="T69" fmla="*/ 525 h 944"/>
                <a:gd name="T70" fmla="*/ 73 w 1262"/>
                <a:gd name="T71" fmla="*/ 524 h 944"/>
                <a:gd name="T72" fmla="*/ 73 w 1262"/>
                <a:gd name="T73" fmla="*/ 73 h 944"/>
                <a:gd name="T74" fmla="*/ 1188 w 1262"/>
                <a:gd name="T75" fmla="*/ 73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62" h="944">
                  <a:moveTo>
                    <a:pt x="1261" y="0"/>
                  </a:moveTo>
                  <a:lnTo>
                    <a:pt x="1261" y="0"/>
                  </a:lnTo>
                  <a:lnTo>
                    <a:pt x="0" y="0"/>
                  </a:lnTo>
                  <a:lnTo>
                    <a:pt x="0" y="598"/>
                  </a:lnTo>
                  <a:lnTo>
                    <a:pt x="1010" y="598"/>
                  </a:lnTo>
                  <a:lnTo>
                    <a:pt x="1010" y="693"/>
                  </a:lnTo>
                  <a:lnTo>
                    <a:pt x="0" y="693"/>
                  </a:lnTo>
                  <a:lnTo>
                    <a:pt x="0" y="878"/>
                  </a:lnTo>
                  <a:cubicBezTo>
                    <a:pt x="0" y="915"/>
                    <a:pt x="30" y="944"/>
                    <a:pt x="66" y="944"/>
                  </a:cubicBezTo>
                  <a:lnTo>
                    <a:pt x="1195" y="944"/>
                  </a:lnTo>
                  <a:cubicBezTo>
                    <a:pt x="1232" y="944"/>
                    <a:pt x="1262" y="915"/>
                    <a:pt x="1262" y="878"/>
                  </a:cubicBezTo>
                  <a:lnTo>
                    <a:pt x="1262" y="346"/>
                  </a:lnTo>
                  <a:lnTo>
                    <a:pt x="252" y="346"/>
                  </a:lnTo>
                  <a:lnTo>
                    <a:pt x="252" y="253"/>
                  </a:lnTo>
                  <a:lnTo>
                    <a:pt x="1261" y="253"/>
                  </a:lnTo>
                  <a:lnTo>
                    <a:pt x="1261" y="0"/>
                  </a:lnTo>
                  <a:close/>
                  <a:moveTo>
                    <a:pt x="1188" y="73"/>
                  </a:moveTo>
                  <a:lnTo>
                    <a:pt x="1188" y="73"/>
                  </a:lnTo>
                  <a:lnTo>
                    <a:pt x="1188" y="179"/>
                  </a:lnTo>
                  <a:lnTo>
                    <a:pt x="252" y="179"/>
                  </a:lnTo>
                  <a:lnTo>
                    <a:pt x="178" y="179"/>
                  </a:lnTo>
                  <a:lnTo>
                    <a:pt x="178" y="253"/>
                  </a:lnTo>
                  <a:lnTo>
                    <a:pt x="178" y="346"/>
                  </a:lnTo>
                  <a:lnTo>
                    <a:pt x="178" y="419"/>
                  </a:lnTo>
                  <a:lnTo>
                    <a:pt x="252" y="419"/>
                  </a:lnTo>
                  <a:lnTo>
                    <a:pt x="1188" y="419"/>
                  </a:lnTo>
                  <a:lnTo>
                    <a:pt x="1188" y="871"/>
                  </a:lnTo>
                  <a:lnTo>
                    <a:pt x="73" y="871"/>
                  </a:lnTo>
                  <a:lnTo>
                    <a:pt x="73" y="766"/>
                  </a:lnTo>
                  <a:lnTo>
                    <a:pt x="1010" y="766"/>
                  </a:lnTo>
                  <a:lnTo>
                    <a:pt x="1084" y="766"/>
                  </a:lnTo>
                  <a:lnTo>
                    <a:pt x="1084" y="693"/>
                  </a:lnTo>
                  <a:lnTo>
                    <a:pt x="1084" y="598"/>
                  </a:lnTo>
                  <a:lnTo>
                    <a:pt x="1084" y="525"/>
                  </a:lnTo>
                  <a:lnTo>
                    <a:pt x="1010" y="525"/>
                  </a:lnTo>
                  <a:lnTo>
                    <a:pt x="73" y="524"/>
                  </a:lnTo>
                  <a:lnTo>
                    <a:pt x="73" y="73"/>
                  </a:lnTo>
                  <a:lnTo>
                    <a:pt x="1188" y="73"/>
                  </a:lnTo>
                  <a:close/>
                </a:path>
              </a:pathLst>
            </a:custGeom>
            <a:solidFill>
              <a:srgbClr val="42A3D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861272FB-1185-40C6-AC60-619C16676A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40200" y="1427163"/>
            <a:ext cx="2079625" cy="1871662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9543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enwerking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BAB89908-CDEA-400D-B79F-AD8659F15E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37" y="0"/>
            <a:ext cx="9132725" cy="51435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47AA015C-4E5D-4516-9D39-3A8712C6F5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13227" y="3073050"/>
            <a:ext cx="839700" cy="780429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980FD706-98D1-4D99-B9AC-B3E9FEA0B5F0}"/>
              </a:ext>
            </a:extLst>
          </p:cNvPr>
          <p:cNvSpPr txBox="1"/>
          <p:nvPr userDrawn="1"/>
        </p:nvSpPr>
        <p:spPr>
          <a:xfrm>
            <a:off x="295743" y="243470"/>
            <a:ext cx="7496838" cy="1151708"/>
          </a:xfrm>
          <a:prstGeom prst="rect">
            <a:avLst/>
          </a:prstGeom>
          <a:noFill/>
        </p:spPr>
        <p:txBody>
          <a:bodyPr wrap="square" lIns="226173" tIns="113085" rIns="226173" bIns="113085" rtlCol="0">
            <a:spAutoFit/>
          </a:bodyPr>
          <a:lstStyle/>
          <a:p>
            <a:r>
              <a:rPr lang="nl-NL" sz="3000" dirty="0">
                <a:solidFill>
                  <a:schemeClr val="bg1"/>
                </a:solidFill>
                <a:effectLst>
                  <a:outerShdw blurRad="165100" dist="38100" dir="5400000" algn="ctr" rotWithShape="0">
                    <a:srgbClr val="000000">
                      <a:alpha val="18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Projecten van het CBS</a:t>
            </a:r>
          </a:p>
          <a:p>
            <a:r>
              <a:rPr lang="nl-NL" sz="3000" dirty="0">
                <a:solidFill>
                  <a:schemeClr val="bg1"/>
                </a:solidFill>
                <a:effectLst>
                  <a:outerShdw blurRad="165100" dist="38100" dir="5400000" algn="ctr" rotWithShape="0">
                    <a:srgbClr val="000000">
                      <a:alpha val="18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en </a:t>
            </a:r>
            <a:r>
              <a:rPr lang="nl-NL" sz="3000" baseline="0" dirty="0">
                <a:solidFill>
                  <a:schemeClr val="bg1"/>
                </a:solidFill>
                <a:effectLst>
                  <a:outerShdw blurRad="165100" dist="38100" dir="5400000" algn="ctr" rotWithShape="0">
                    <a:srgbClr val="000000">
                      <a:alpha val="18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nl-NL" sz="3000" dirty="0">
              <a:solidFill>
                <a:schemeClr val="bg1"/>
              </a:solidFill>
              <a:effectLst>
                <a:outerShdw blurRad="165100" dist="38100" dir="5400000" algn="ctr" rotWithShape="0">
                  <a:srgbClr val="000000">
                    <a:alpha val="18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BC5F6BCA-C599-43A3-ABC8-960592B72751}"/>
              </a:ext>
            </a:extLst>
          </p:cNvPr>
          <p:cNvSpPr/>
          <p:nvPr userDrawn="1"/>
        </p:nvSpPr>
        <p:spPr>
          <a:xfrm>
            <a:off x="7501014" y="3853479"/>
            <a:ext cx="1519994" cy="774717"/>
          </a:xfrm>
          <a:prstGeom prst="roundRect">
            <a:avLst>
              <a:gd name="adj" fmla="val 719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778FD287-3573-4235-AB96-9C12C5425FFB}"/>
              </a:ext>
            </a:extLst>
          </p:cNvPr>
          <p:cNvSpPr/>
          <p:nvPr userDrawn="1"/>
        </p:nvSpPr>
        <p:spPr>
          <a:xfrm>
            <a:off x="8752927" y="476"/>
            <a:ext cx="408796" cy="5142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5" rIns="91407" bIns="45705" rtlCol="0" anchor="ctr"/>
          <a:lstStyle/>
          <a:p>
            <a:pPr algn="ctr"/>
            <a:endParaRPr lang="nl-NL" sz="500" dirty="0"/>
          </a:p>
        </p:txBody>
      </p:sp>
      <p:sp>
        <p:nvSpPr>
          <p:cNvPr id="18" name="Tijdelijke aanduiding voor afbeelding 11">
            <a:extLst>
              <a:ext uri="{FF2B5EF4-FFF2-40B4-BE49-F238E27FC236}">
                <a16:creationId xmlns:a16="http://schemas.microsoft.com/office/drawing/2014/main" id="{E50551EE-B3F6-4300-8721-226C92B254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79482" y="3956576"/>
            <a:ext cx="1151880" cy="568523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endParaRPr lang="nl-NL" dirty="0"/>
          </a:p>
        </p:txBody>
      </p:sp>
      <p:sp>
        <p:nvSpPr>
          <p:cNvPr id="19" name="Tijdelijke aanduiding voor tekst 9">
            <a:extLst>
              <a:ext uri="{FF2B5EF4-FFF2-40B4-BE49-F238E27FC236}">
                <a16:creationId xmlns:a16="http://schemas.microsoft.com/office/drawing/2014/main" id="{D384A05B-3D20-4730-8477-35BC920852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9592" y="820490"/>
            <a:ext cx="5804863" cy="66121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0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&lt;organisatie&gt;</a:t>
            </a:r>
          </a:p>
        </p:txBody>
      </p:sp>
      <p:sp>
        <p:nvSpPr>
          <p:cNvPr id="9" name="Tijdelijke aanduiding voor tekst 9">
            <a:extLst>
              <a:ext uri="{FF2B5EF4-FFF2-40B4-BE49-F238E27FC236}">
                <a16:creationId xmlns:a16="http://schemas.microsoft.com/office/drawing/2014/main" id="{38E0D16C-54E5-4658-A25B-908363E348B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544" y="1707654"/>
            <a:ext cx="6916116" cy="29523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</p:spTree>
    <p:extLst>
      <p:ext uri="{BB962C8B-B14F-4D97-AF65-F5344CB8AC3E}">
        <p14:creationId xmlns:p14="http://schemas.microsoft.com/office/powerpoint/2010/main" val="4128940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enwerking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37289702-BCF0-4F47-8F90-FB2B255E1B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37" y="0"/>
            <a:ext cx="9132725" cy="51435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47AA015C-4E5D-4516-9D39-3A8712C6F5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13227" y="3073050"/>
            <a:ext cx="839700" cy="780429"/>
          </a:xfrm>
          <a:prstGeom prst="rect">
            <a:avLst/>
          </a:prstGeom>
        </p:spPr>
      </p:pic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BC5F6BCA-C599-43A3-ABC8-960592B72751}"/>
              </a:ext>
            </a:extLst>
          </p:cNvPr>
          <p:cNvSpPr/>
          <p:nvPr userDrawn="1"/>
        </p:nvSpPr>
        <p:spPr>
          <a:xfrm>
            <a:off x="7501014" y="3853479"/>
            <a:ext cx="1519994" cy="774717"/>
          </a:xfrm>
          <a:prstGeom prst="roundRect">
            <a:avLst>
              <a:gd name="adj" fmla="val 719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778FD287-3573-4235-AB96-9C12C5425FFB}"/>
              </a:ext>
            </a:extLst>
          </p:cNvPr>
          <p:cNvSpPr/>
          <p:nvPr userDrawn="1"/>
        </p:nvSpPr>
        <p:spPr>
          <a:xfrm>
            <a:off x="8752927" y="476"/>
            <a:ext cx="408796" cy="5142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5" rIns="91407" bIns="45705" rtlCol="0" anchor="ctr"/>
          <a:lstStyle/>
          <a:p>
            <a:pPr algn="ctr"/>
            <a:endParaRPr lang="nl-NL" sz="500" dirty="0"/>
          </a:p>
        </p:txBody>
      </p:sp>
      <p:sp>
        <p:nvSpPr>
          <p:cNvPr id="18" name="Tijdelijke aanduiding voor afbeelding 11">
            <a:extLst>
              <a:ext uri="{FF2B5EF4-FFF2-40B4-BE49-F238E27FC236}">
                <a16:creationId xmlns:a16="http://schemas.microsoft.com/office/drawing/2014/main" id="{E50551EE-B3F6-4300-8721-226C92B254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79482" y="3956576"/>
            <a:ext cx="1151880" cy="568523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endParaRPr lang="nl-NL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D1BBB25-F7FA-43A0-9485-FEF60B80DD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544" y="1707654"/>
            <a:ext cx="6916116" cy="29523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15FD3E6C-CBE3-44EB-AEE9-CC790DFE59FC}"/>
              </a:ext>
            </a:extLst>
          </p:cNvPr>
          <p:cNvSpPr txBox="1"/>
          <p:nvPr userDrawn="1"/>
        </p:nvSpPr>
        <p:spPr>
          <a:xfrm>
            <a:off x="295743" y="243470"/>
            <a:ext cx="7496838" cy="1151708"/>
          </a:xfrm>
          <a:prstGeom prst="rect">
            <a:avLst/>
          </a:prstGeom>
          <a:noFill/>
        </p:spPr>
        <p:txBody>
          <a:bodyPr wrap="square" lIns="226173" tIns="113085" rIns="226173" bIns="113085" rtlCol="0">
            <a:spAutoFit/>
          </a:bodyPr>
          <a:lstStyle/>
          <a:p>
            <a:r>
              <a:rPr lang="nl-NL" sz="3000" dirty="0">
                <a:solidFill>
                  <a:schemeClr val="bg1"/>
                </a:solidFill>
                <a:effectLst>
                  <a:outerShdw blurRad="165100" dist="38100" dir="5400000" algn="ctr" rotWithShape="0">
                    <a:srgbClr val="000000">
                      <a:alpha val="18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Projecten van het CBS</a:t>
            </a:r>
          </a:p>
          <a:p>
            <a:r>
              <a:rPr lang="nl-NL" sz="3000" dirty="0">
                <a:solidFill>
                  <a:schemeClr val="bg1"/>
                </a:solidFill>
                <a:effectLst>
                  <a:outerShdw blurRad="165100" dist="38100" dir="5400000" algn="ctr" rotWithShape="0">
                    <a:srgbClr val="000000">
                      <a:alpha val="18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en </a:t>
            </a:r>
            <a:r>
              <a:rPr lang="nl-NL" sz="3000" baseline="0" dirty="0">
                <a:solidFill>
                  <a:schemeClr val="bg1"/>
                </a:solidFill>
                <a:effectLst>
                  <a:outerShdw blurRad="165100" dist="38100" dir="5400000" algn="ctr" rotWithShape="0">
                    <a:srgbClr val="000000">
                      <a:alpha val="18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nl-NL" sz="3000" dirty="0">
              <a:solidFill>
                <a:schemeClr val="bg1"/>
              </a:solidFill>
              <a:effectLst>
                <a:outerShdw blurRad="165100" dist="38100" dir="5400000" algn="ctr" rotWithShape="0">
                  <a:srgbClr val="000000">
                    <a:alpha val="18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ijdelijke aanduiding voor tekst 9">
            <a:extLst>
              <a:ext uri="{FF2B5EF4-FFF2-40B4-BE49-F238E27FC236}">
                <a16:creationId xmlns:a16="http://schemas.microsoft.com/office/drawing/2014/main" id="{0446E04D-806F-4F16-82E8-9BF08BC45D6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9592" y="820490"/>
            <a:ext cx="5804863" cy="66121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0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&lt;organisatie&gt;</a:t>
            </a:r>
          </a:p>
        </p:txBody>
      </p:sp>
    </p:spTree>
    <p:extLst>
      <p:ext uri="{BB962C8B-B14F-4D97-AF65-F5344CB8AC3E}">
        <p14:creationId xmlns:p14="http://schemas.microsoft.com/office/powerpoint/2010/main" val="156272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menwerking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BAB89908-CDEA-400D-B79F-AD8659F15E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37" y="0"/>
            <a:ext cx="9132725" cy="51435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47AA015C-4E5D-4516-9D39-3A8712C6F5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13227" y="3073050"/>
            <a:ext cx="839700" cy="780429"/>
          </a:xfrm>
          <a:prstGeom prst="rect">
            <a:avLst/>
          </a:prstGeom>
        </p:spPr>
      </p:pic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BC5F6BCA-C599-43A3-ABC8-960592B72751}"/>
              </a:ext>
            </a:extLst>
          </p:cNvPr>
          <p:cNvSpPr/>
          <p:nvPr userDrawn="1"/>
        </p:nvSpPr>
        <p:spPr>
          <a:xfrm>
            <a:off x="7501014" y="3853479"/>
            <a:ext cx="1519994" cy="774717"/>
          </a:xfrm>
          <a:prstGeom prst="roundRect">
            <a:avLst>
              <a:gd name="adj" fmla="val 719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778FD287-3573-4235-AB96-9C12C5425FFB}"/>
              </a:ext>
            </a:extLst>
          </p:cNvPr>
          <p:cNvSpPr/>
          <p:nvPr userDrawn="1"/>
        </p:nvSpPr>
        <p:spPr>
          <a:xfrm>
            <a:off x="8752927" y="476"/>
            <a:ext cx="408796" cy="5142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5" rIns="91407" bIns="45705" rtlCol="0" anchor="ctr"/>
          <a:lstStyle/>
          <a:p>
            <a:pPr algn="ctr"/>
            <a:endParaRPr lang="nl-NL" sz="500" dirty="0"/>
          </a:p>
        </p:txBody>
      </p:sp>
      <p:sp>
        <p:nvSpPr>
          <p:cNvPr id="18" name="Tijdelijke aanduiding voor afbeelding 11">
            <a:extLst>
              <a:ext uri="{FF2B5EF4-FFF2-40B4-BE49-F238E27FC236}">
                <a16:creationId xmlns:a16="http://schemas.microsoft.com/office/drawing/2014/main" id="{E50551EE-B3F6-4300-8721-226C92B254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79482" y="3956576"/>
            <a:ext cx="1151880" cy="568523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endParaRPr lang="nl-NL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6182E3AA-4266-42EE-906A-E589D18531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1059582"/>
            <a:ext cx="7776864" cy="9361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2" name="Tijdelijke aanduiding voor tekst 9">
            <a:extLst>
              <a:ext uri="{FF2B5EF4-FFF2-40B4-BE49-F238E27FC236}">
                <a16:creationId xmlns:a16="http://schemas.microsoft.com/office/drawing/2014/main" id="{7EA53FF9-1EEF-405E-9A13-9FFF7B2330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11710"/>
            <a:ext cx="6916116" cy="24482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7" name="Tijdelijke aanduiding voor tekst 9">
            <a:extLst>
              <a:ext uri="{FF2B5EF4-FFF2-40B4-BE49-F238E27FC236}">
                <a16:creationId xmlns:a16="http://schemas.microsoft.com/office/drawing/2014/main" id="{1B8DA34A-F101-45CA-BE0B-284DCD3777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776864" cy="576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5369984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menwerking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37289702-BCF0-4F47-8F90-FB2B255E1B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37" y="0"/>
            <a:ext cx="9132725" cy="51435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47AA015C-4E5D-4516-9D39-3A8712C6F5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13227" y="3073050"/>
            <a:ext cx="839700" cy="780429"/>
          </a:xfrm>
          <a:prstGeom prst="rect">
            <a:avLst/>
          </a:prstGeom>
        </p:spPr>
      </p:pic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BC5F6BCA-C599-43A3-ABC8-960592B72751}"/>
              </a:ext>
            </a:extLst>
          </p:cNvPr>
          <p:cNvSpPr/>
          <p:nvPr userDrawn="1"/>
        </p:nvSpPr>
        <p:spPr>
          <a:xfrm>
            <a:off x="7501014" y="3853479"/>
            <a:ext cx="1519994" cy="774717"/>
          </a:xfrm>
          <a:prstGeom prst="roundRect">
            <a:avLst>
              <a:gd name="adj" fmla="val 719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778FD287-3573-4235-AB96-9C12C5425FFB}"/>
              </a:ext>
            </a:extLst>
          </p:cNvPr>
          <p:cNvSpPr/>
          <p:nvPr userDrawn="1"/>
        </p:nvSpPr>
        <p:spPr>
          <a:xfrm>
            <a:off x="8752927" y="476"/>
            <a:ext cx="408796" cy="5142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5" rIns="91407" bIns="45705" rtlCol="0" anchor="ctr"/>
          <a:lstStyle/>
          <a:p>
            <a:pPr algn="ctr"/>
            <a:endParaRPr lang="nl-NL" sz="500" dirty="0"/>
          </a:p>
        </p:txBody>
      </p:sp>
      <p:sp>
        <p:nvSpPr>
          <p:cNvPr id="18" name="Tijdelijke aanduiding voor afbeelding 11">
            <a:extLst>
              <a:ext uri="{FF2B5EF4-FFF2-40B4-BE49-F238E27FC236}">
                <a16:creationId xmlns:a16="http://schemas.microsoft.com/office/drawing/2014/main" id="{E50551EE-B3F6-4300-8721-226C92B254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79482" y="3956576"/>
            <a:ext cx="1151880" cy="568523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endParaRPr lang="nl-NL" dirty="0"/>
          </a:p>
        </p:txBody>
      </p:sp>
      <p:sp>
        <p:nvSpPr>
          <p:cNvPr id="11" name="Tijdelijke aanduiding voor tekst 9">
            <a:extLst>
              <a:ext uri="{FF2B5EF4-FFF2-40B4-BE49-F238E27FC236}">
                <a16:creationId xmlns:a16="http://schemas.microsoft.com/office/drawing/2014/main" id="{81E2A4A3-850B-429F-82BC-6F48842C19C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1059582"/>
            <a:ext cx="7776864" cy="9361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2" name="Tijdelijke aanduiding voor tekst 9">
            <a:extLst>
              <a:ext uri="{FF2B5EF4-FFF2-40B4-BE49-F238E27FC236}">
                <a16:creationId xmlns:a16="http://schemas.microsoft.com/office/drawing/2014/main" id="{A7C6B0E9-98D6-419A-9832-ECC5B41CE7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11710"/>
            <a:ext cx="6916116" cy="24482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7" name="Tijdelijke aanduiding voor tekst 9">
            <a:extLst>
              <a:ext uri="{FF2B5EF4-FFF2-40B4-BE49-F238E27FC236}">
                <a16:creationId xmlns:a16="http://schemas.microsoft.com/office/drawing/2014/main" id="{3A1D0687-8061-4472-988E-BB8752AB01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776864" cy="576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046220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rgbClr val="00A1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" t="2279" r="85717" b="67123"/>
          <a:stretch/>
        </p:blipFill>
        <p:spPr>
          <a:xfrm>
            <a:off x="355278" y="121024"/>
            <a:ext cx="1511243" cy="2072915"/>
          </a:xfrm>
          <a:prstGeom prst="rect">
            <a:avLst/>
          </a:prstGeom>
        </p:spPr>
      </p:pic>
      <p:sp>
        <p:nvSpPr>
          <p:cNvPr id="9" name="Tijdelijke aanduiding voor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539552" y="4227934"/>
            <a:ext cx="7992690" cy="288032"/>
          </a:xfrm>
          <a:prstGeom prst="rect">
            <a:avLst/>
          </a:prstGeom>
        </p:spPr>
        <p:txBody>
          <a:bodyPr lIns="0"/>
          <a:lstStyle>
            <a:lvl1pPr marL="0" indent="0">
              <a:spcBef>
                <a:spcPts val="0"/>
              </a:spcBef>
              <a:buNone/>
              <a:defRPr lang="nl-NL" sz="1600" b="0" kern="1200" spc="40" baseline="0" dirty="0">
                <a:solidFill>
                  <a:srgbClr val="271D6C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Naam auteur</a:t>
            </a:r>
          </a:p>
        </p:txBody>
      </p:sp>
      <p:sp>
        <p:nvSpPr>
          <p:cNvPr id="10" name="Tijdelijke aanduiding voor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4515966"/>
            <a:ext cx="7992690" cy="288032"/>
          </a:xfrm>
          <a:prstGeom prst="rect">
            <a:avLst/>
          </a:prstGeom>
        </p:spPr>
        <p:txBody>
          <a:bodyPr lIns="0"/>
          <a:lstStyle>
            <a:lvl1pPr marL="0" indent="0">
              <a:spcBef>
                <a:spcPts val="0"/>
              </a:spcBef>
              <a:buNone/>
              <a:defRPr lang="nl-NL" sz="1600" b="0" kern="1200" spc="40" baseline="0" dirty="0">
                <a:solidFill>
                  <a:srgbClr val="271D6C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Optioneel datum</a:t>
            </a:r>
          </a:p>
        </p:txBody>
      </p:sp>
      <p:sp>
        <p:nvSpPr>
          <p:cNvPr id="11" name="Tijdelijke aanduiding voor tekst 6"/>
          <p:cNvSpPr>
            <a:spLocks noGrp="1"/>
          </p:cNvSpPr>
          <p:nvPr>
            <p:ph type="body" sz="quarter" idx="14" hasCustomPrompt="1"/>
          </p:nvPr>
        </p:nvSpPr>
        <p:spPr>
          <a:xfrm>
            <a:off x="539552" y="2283718"/>
            <a:ext cx="7992690" cy="1025897"/>
          </a:xfrm>
          <a:prstGeom prst="rect">
            <a:avLst/>
          </a:prstGeom>
        </p:spPr>
        <p:txBody>
          <a:bodyPr lIns="0"/>
          <a:lstStyle>
            <a:lvl1pPr marL="0" indent="0">
              <a:spcBef>
                <a:spcPts val="0"/>
              </a:spcBef>
              <a:buNone/>
              <a:defRPr lang="nl-NL" sz="3000" b="1" kern="1200" spc="60" baseline="0" dirty="0">
                <a:solidFill>
                  <a:srgbClr val="271D6C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  <a:p>
            <a:pPr lvl="0"/>
            <a:r>
              <a:rPr lang="nl-NL" dirty="0"/>
              <a:t>regel2</a:t>
            </a:r>
          </a:p>
        </p:txBody>
      </p:sp>
      <p:sp>
        <p:nvSpPr>
          <p:cNvPr id="12" name="Tijdelijke aanduiding voor tekst 6"/>
          <p:cNvSpPr>
            <a:spLocks noGrp="1"/>
          </p:cNvSpPr>
          <p:nvPr>
            <p:ph type="body" sz="quarter" idx="15" hasCustomPrompt="1"/>
          </p:nvPr>
        </p:nvSpPr>
        <p:spPr>
          <a:xfrm>
            <a:off x="539552" y="3363838"/>
            <a:ext cx="7992690" cy="792088"/>
          </a:xfrm>
          <a:prstGeom prst="rect">
            <a:avLst/>
          </a:prstGeom>
        </p:spPr>
        <p:txBody>
          <a:bodyPr lIns="0"/>
          <a:lstStyle>
            <a:lvl1pPr marL="0" indent="0">
              <a:spcBef>
                <a:spcPts val="0"/>
              </a:spcBef>
              <a:buNone/>
              <a:defRPr lang="nl-NL" sz="2400" b="0" kern="1200" spc="40" baseline="0" dirty="0">
                <a:solidFill>
                  <a:srgbClr val="00A1CD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  <a:p>
            <a:pPr lvl="0"/>
            <a:r>
              <a:rPr lang="nl-NL" dirty="0"/>
              <a:t>regel2</a:t>
            </a:r>
          </a:p>
        </p:txBody>
      </p:sp>
    </p:spTree>
    <p:extLst>
      <p:ext uri="{BB962C8B-B14F-4D97-AF65-F5344CB8AC3E}">
        <p14:creationId xmlns:p14="http://schemas.microsoft.com/office/powerpoint/2010/main" val="3074125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 anchor="ctr"/>
          <a:lstStyle/>
          <a:p>
            <a:pPr algn="ctr"/>
            <a:fld id="{845CA951-4815-4987-9CD6-BB5D6648C0B5}" type="slidenum">
              <a:rPr lang="nl-NL" sz="1200" smtClean="0"/>
              <a:pPr algn="ctr"/>
              <a:t>‹#›</a:t>
            </a:fld>
            <a:endParaRPr lang="nl-NL" sz="1200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1059582"/>
            <a:ext cx="7776864" cy="9361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2" name="Tijdelijke aanduiding voor tekst 9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11710"/>
            <a:ext cx="7776864" cy="24482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3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776864" cy="576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087049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‹#›</a:t>
            </a:fld>
            <a:endParaRPr lang="nl-NL" sz="1200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1563638"/>
            <a:ext cx="7632848" cy="30963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3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632848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 over 2 regels</a:t>
            </a:r>
          </a:p>
          <a:p>
            <a:pPr lvl="0"/>
            <a:r>
              <a:rPr lang="nl-NL" dirty="0" err="1"/>
              <a:t>Calibri</a:t>
            </a:r>
            <a:r>
              <a:rPr lang="nl-NL" dirty="0"/>
              <a:t> </a:t>
            </a:r>
            <a:r>
              <a:rPr lang="nl-NL" dirty="0" err="1"/>
              <a:t>bold</a:t>
            </a:r>
            <a:r>
              <a:rPr lang="nl-NL" dirty="0"/>
              <a:t> 30</a:t>
            </a:r>
          </a:p>
        </p:txBody>
      </p:sp>
    </p:spTree>
    <p:extLst>
      <p:ext uri="{BB962C8B-B14F-4D97-AF65-F5344CB8AC3E}">
        <p14:creationId xmlns:p14="http://schemas.microsoft.com/office/powerpoint/2010/main" val="13893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‹#›</a:t>
            </a:fld>
            <a:endParaRPr lang="nl-NL" sz="1200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987574"/>
            <a:ext cx="7632848" cy="36724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3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63284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 1 regel</a:t>
            </a:r>
          </a:p>
        </p:txBody>
      </p:sp>
    </p:spTree>
    <p:extLst>
      <p:ext uri="{BB962C8B-B14F-4D97-AF65-F5344CB8AC3E}">
        <p14:creationId xmlns:p14="http://schemas.microsoft.com/office/powerpoint/2010/main" val="2218985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ofdstuktitel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-3398" y="0"/>
            <a:ext cx="9144000" cy="5143500"/>
          </a:xfrm>
          <a:prstGeom prst="rect">
            <a:avLst/>
          </a:prstGeom>
          <a:solidFill>
            <a:srgbClr val="00A1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sp>
        <p:nvSpPr>
          <p:cNvPr id="5" name="Rechthoek 4"/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94" y="4049744"/>
            <a:ext cx="589730" cy="546416"/>
          </a:xfrm>
          <a:prstGeom prst="rect">
            <a:avLst/>
          </a:prstGeom>
        </p:spPr>
      </p:pic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300494" y="4708252"/>
            <a:ext cx="589730" cy="324000"/>
          </a:xfrm>
          <a:prstGeom prst="rect">
            <a:avLst/>
          </a:prstGeom>
        </p:spPr>
        <p:txBody>
          <a:bodyPr/>
          <a:lstStyle/>
          <a:p>
            <a:pPr algn="ctr"/>
            <a:fld id="{845CA951-4815-4987-9CD6-BB5D6648C0B5}" type="slidenum">
              <a:rPr lang="nl-NL" sz="1200">
                <a:solidFill>
                  <a:schemeClr val="bg1"/>
                </a:solidFill>
              </a:rPr>
              <a:pPr algn="ctr"/>
              <a:t>‹#›</a:t>
            </a:fld>
            <a:endParaRPr lang="nl-NL" sz="1200" dirty="0">
              <a:solidFill>
                <a:schemeClr val="bg1"/>
              </a:solidFill>
            </a:endParaRPr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611560" y="2006575"/>
            <a:ext cx="7776863" cy="565175"/>
          </a:xfrm>
          <a:prstGeom prst="rect">
            <a:avLst/>
          </a:prstGeom>
        </p:spPr>
        <p:txBody>
          <a:bodyPr/>
          <a:lstStyle>
            <a:lvl1pPr algn="l">
              <a:defRPr lang="nl-NL" sz="3000" b="1" kern="1200" spc="6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sz="3000" b="1" dirty="0">
                <a:solidFill>
                  <a:schemeClr val="bg1"/>
                </a:solidFill>
              </a:rPr>
              <a:t>Hoofdstuk titel</a:t>
            </a:r>
          </a:p>
        </p:txBody>
      </p:sp>
    </p:spTree>
    <p:extLst>
      <p:ext uri="{BB962C8B-B14F-4D97-AF65-F5344CB8AC3E}">
        <p14:creationId xmlns:p14="http://schemas.microsoft.com/office/powerpoint/2010/main" val="265824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somming stre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‹#›</a:t>
            </a:fld>
            <a:endParaRPr lang="nl-NL" sz="1200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03598"/>
            <a:ext cx="7632079" cy="3455715"/>
          </a:xfrm>
          <a:prstGeom prst="rect">
            <a:avLst/>
          </a:prstGeom>
        </p:spPr>
        <p:txBody>
          <a:bodyPr/>
          <a:lstStyle>
            <a:lvl1pPr marL="342900" indent="-342900">
              <a:buFont typeface="Calibri" pitchFamily="34" charset="0"/>
              <a:buChar char="─"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742950" indent="-28575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2pPr>
            <a:lvl3pPr marL="11430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3pPr>
            <a:lvl4pPr marL="16002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4pPr>
            <a:lvl5pPr marL="20574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5pPr>
          </a:lstStyle>
          <a:p>
            <a:pPr lvl="0"/>
            <a:r>
              <a:rPr lang="nl-NL" sz="2400" dirty="0">
                <a:solidFill>
                  <a:srgbClr val="271D6C"/>
                </a:solidFill>
              </a:rPr>
              <a:t>Opsomming tekst</a:t>
            </a:r>
          </a:p>
        </p:txBody>
      </p:sp>
      <p:sp>
        <p:nvSpPr>
          <p:cNvPr id="6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632848" cy="576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237399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somming numm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‹#›</a:t>
            </a:fld>
            <a:endParaRPr lang="nl-NL" sz="1200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03599"/>
            <a:ext cx="7632079" cy="3455714"/>
          </a:xfrm>
          <a:prstGeom prst="rect">
            <a:avLst/>
          </a:prstGeom>
        </p:spPr>
        <p:txBody>
          <a:bodyPr/>
          <a:lstStyle>
            <a:lvl1pPr marL="457200" indent="-457200">
              <a:buFont typeface="+mj-lt"/>
              <a:buAutoNum type="arabicPeriod"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742950" indent="-28575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2pPr>
            <a:lvl3pPr marL="11430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3pPr>
            <a:lvl4pPr marL="16002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4pPr>
            <a:lvl5pPr marL="20574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5pPr>
          </a:lstStyle>
          <a:p>
            <a:pPr lvl="0"/>
            <a:r>
              <a:rPr lang="nl-NL" sz="2400" dirty="0">
                <a:solidFill>
                  <a:srgbClr val="271D6C"/>
                </a:solidFill>
              </a:rPr>
              <a:t>Opsomming met nummering</a:t>
            </a:r>
          </a:p>
        </p:txBody>
      </p:sp>
      <p:sp>
        <p:nvSpPr>
          <p:cNvPr id="7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632848" cy="576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76121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clusie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A1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 dirty="0"/>
          </a:p>
        </p:txBody>
      </p:sp>
      <p:sp>
        <p:nvSpPr>
          <p:cNvPr id="5" name="Rechthoek 4"/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94" y="4049744"/>
            <a:ext cx="589730" cy="546416"/>
          </a:xfrm>
          <a:prstGeom prst="rect">
            <a:avLst/>
          </a:prstGeom>
        </p:spPr>
      </p:pic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300494" y="4708252"/>
            <a:ext cx="589730" cy="324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845CA951-4815-4987-9CD6-BB5D6648C0B5}" type="slidenum">
              <a:rPr lang="nl-NL" sz="1200" smtClean="0"/>
              <a:pPr algn="ctr"/>
              <a:t>‹#›</a:t>
            </a:fld>
            <a:endParaRPr lang="nl-NL" sz="120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206374"/>
            <a:ext cx="7715746" cy="936000"/>
          </a:xfrm>
          <a:prstGeom prst="rect">
            <a:avLst/>
          </a:prstGeom>
        </p:spPr>
        <p:txBody>
          <a:bodyPr/>
          <a:lstStyle>
            <a:lvl1pPr algn="l">
              <a:defRPr lang="nl-NL" sz="3000" b="1" kern="1200" spc="6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sz="3000" b="1" dirty="0">
                <a:solidFill>
                  <a:schemeClr val="bg1"/>
                </a:solidFill>
              </a:rPr>
              <a:t>Conclusies / trends / …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1214041"/>
            <a:ext cx="7704137" cy="3382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Calibri" pitchFamily="34" charset="0"/>
              <a:buChar char="─"/>
              <a:defRPr sz="2400" b="0">
                <a:solidFill>
                  <a:schemeClr val="bg1"/>
                </a:solidFill>
              </a:defRPr>
            </a:lvl1pPr>
            <a:lvl2pPr marL="457200" indent="0">
              <a:buFont typeface="Calibri" pitchFamily="34" charset="0"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 typeface="Calibri" pitchFamily="34" charset="0"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 typeface="Calibri" pitchFamily="34" charset="0"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 typeface="Calibri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Korte opsomming van conclusies</a:t>
            </a:r>
          </a:p>
        </p:txBody>
      </p:sp>
    </p:spTree>
    <p:extLst>
      <p:ext uri="{BB962C8B-B14F-4D97-AF65-F5344CB8AC3E}">
        <p14:creationId xmlns:p14="http://schemas.microsoft.com/office/powerpoint/2010/main" val="996362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/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sp>
        <p:nvSpPr>
          <p:cNvPr id="14" name="Rechthoek 13"/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rgbClr val="00A1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300494" y="4708252"/>
            <a:ext cx="589730" cy="324000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271D6C"/>
                </a:solidFill>
              </a:defRPr>
            </a:lvl1pPr>
          </a:lstStyle>
          <a:p>
            <a:pPr algn="ctr"/>
            <a:fld id="{845CA951-4815-4987-9CD6-BB5D6648C0B5}" type="slidenum">
              <a:rPr lang="nl-NL" sz="1200" smtClean="0"/>
              <a:pPr algn="ctr"/>
              <a:t>‹#›</a:t>
            </a:fld>
            <a:endParaRPr lang="nl-NL" sz="1200" dirty="0"/>
          </a:p>
        </p:txBody>
      </p:sp>
      <p:pic>
        <p:nvPicPr>
          <p:cNvPr id="17" name="Afbeelding 1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94" y="4049744"/>
            <a:ext cx="589730" cy="54641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52854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3" r:id="rId2"/>
    <p:sldLayoutId id="2147483660" r:id="rId3"/>
    <p:sldLayoutId id="2147483661" r:id="rId4"/>
    <p:sldLayoutId id="2147483665" r:id="rId5"/>
    <p:sldLayoutId id="2147483654" r:id="rId6"/>
    <p:sldLayoutId id="2147483662" r:id="rId7"/>
    <p:sldLayoutId id="2147483663" r:id="rId8"/>
    <p:sldLayoutId id="2147483656" r:id="rId9"/>
    <p:sldLayoutId id="2147483657" r:id="rId10"/>
    <p:sldLayoutId id="2147483655" r:id="rId11"/>
    <p:sldLayoutId id="2147483666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BE74BCAC-F133-4D0C-86CD-A9E89C9AC67B}"/>
              </a:ext>
            </a:extLst>
          </p:cNvPr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7DAEFFCD-41F3-4169-9A47-63DCE9FAED8A}"/>
              </a:ext>
            </a:extLst>
          </p:cNvPr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rgbClr val="00A1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B2F73425-D8AF-403C-BB68-95E73E74B6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0494" y="4708252"/>
            <a:ext cx="589730" cy="324000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271D6C"/>
                </a:solidFill>
              </a:defRPr>
            </a:lvl1pPr>
          </a:lstStyle>
          <a:p>
            <a:pPr algn="ctr"/>
            <a:fld id="{845CA951-4815-4987-9CD6-BB5D6648C0B5}" type="slidenum">
              <a:rPr lang="nl-NL" sz="1200" smtClean="0"/>
              <a:pPr algn="ctr"/>
              <a:t>‹#›</a:t>
            </a:fld>
            <a:endParaRPr lang="nl-NL" sz="1200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682D69B-C0FF-41F9-B63B-E3ADD03AAC5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94" y="4049744"/>
            <a:ext cx="589730" cy="54641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152257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mijnwebwinkel.nl/blog/hoe-maak-je-een-volledige-kassabon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7A81773-EB61-B019-17AD-7AD562F267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l-NL" dirty="0"/>
              <a:t>Chris Lam, Marco Puts</a:t>
            </a:r>
          </a:p>
          <a:p>
            <a:endParaRPr lang="nl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A04D15-1D42-21CD-DD99-C58F558D99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 err="1"/>
              <a:t>June</a:t>
            </a:r>
            <a:r>
              <a:rPr lang="nl-NL" dirty="0"/>
              <a:t> 4-5, 2026, Barcelona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531B78-5CFE-D8E5-CB25-79E721C77D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/>
              <a:t>Say </a:t>
            </a:r>
            <a:r>
              <a:rPr lang="nl-NL" dirty="0" err="1"/>
              <a:t>Cheese</a:t>
            </a:r>
            <a:r>
              <a:rPr lang="nl-NL" dirty="0"/>
              <a:t>!</a:t>
            </a:r>
            <a:r>
              <a:rPr lang="en-US" sz="3200" dirty="0">
                <a:effectLst/>
                <a:latin typeface="URWPalladioL"/>
              </a:rPr>
              <a:t> A Case Study on </a:t>
            </a:r>
            <a:br>
              <a:rPr lang="en-US" sz="3200" dirty="0">
                <a:effectLst/>
                <a:latin typeface="URWPalladioL"/>
              </a:rPr>
            </a:br>
            <a:r>
              <a:rPr lang="en-US" sz="3200" dirty="0">
                <a:effectLst/>
                <a:latin typeface="URWPalladioL"/>
              </a:rPr>
              <a:t>how Measurement Error in Smart Surveys affects Text Classification. </a:t>
            </a:r>
            <a:endParaRPr lang="en-US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31721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55045-F040-52E1-EC30-1A994EA6C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ular Callout 18">
            <a:extLst>
              <a:ext uri="{FF2B5EF4-FFF2-40B4-BE49-F238E27FC236}">
                <a16:creationId xmlns:a16="http://schemas.microsoft.com/office/drawing/2014/main" id="{B1520935-F46E-6836-00A7-4D35BECDE3C6}"/>
              </a:ext>
            </a:extLst>
          </p:cNvPr>
          <p:cNvSpPr/>
          <p:nvPr/>
        </p:nvSpPr>
        <p:spPr>
          <a:xfrm rot="10800000">
            <a:off x="648249" y="2652166"/>
            <a:ext cx="1996261" cy="1055291"/>
          </a:xfrm>
          <a:prstGeom prst="wedge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A3DC1B-DECE-0C0E-5C52-A7F2C5A255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10</a:t>
            </a:fld>
            <a:endParaRPr lang="nl-NL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900681-4A01-C245-F170-AD570F3822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 err="1"/>
              <a:t>Introduction</a:t>
            </a:r>
            <a:r>
              <a:rPr lang="nl-NL" dirty="0"/>
              <a:t>: Smart </a:t>
            </a:r>
            <a:r>
              <a:rPr lang="nl-NL" dirty="0" err="1"/>
              <a:t>Surveys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Scanning</a:t>
            </a:r>
          </a:p>
        </p:txBody>
      </p:sp>
      <p:pic>
        <p:nvPicPr>
          <p:cNvPr id="5" name="Picture 4" descr="A piece of paper with black text&#10;&#10;AI-generated content may be incorrect.">
            <a:extLst>
              <a:ext uri="{FF2B5EF4-FFF2-40B4-BE49-F238E27FC236}">
                <a16:creationId xmlns:a16="http://schemas.microsoft.com/office/drawing/2014/main" id="{0E23BC5E-48F6-6AAF-E7B7-8564198FAF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9"/>
          <a:stretch/>
        </p:blipFill>
        <p:spPr>
          <a:xfrm>
            <a:off x="874029" y="2771728"/>
            <a:ext cx="493602" cy="846417"/>
          </a:xfrm>
          <a:prstGeom prst="rect">
            <a:avLst/>
          </a:prstGeom>
        </p:spPr>
      </p:pic>
      <p:pic>
        <p:nvPicPr>
          <p:cNvPr id="7" name="Picture 6" descr="A receipt with numbers and letters&#10;&#10;AI-generated content may be incorrect.">
            <a:extLst>
              <a:ext uri="{FF2B5EF4-FFF2-40B4-BE49-F238E27FC236}">
                <a16:creationId xmlns:a16="http://schemas.microsoft.com/office/drawing/2014/main" id="{EF33C7DD-B464-2A08-E406-12E7FE1C63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600"/>
          <a:stretch/>
        </p:blipFill>
        <p:spPr>
          <a:xfrm>
            <a:off x="1593410" y="2749363"/>
            <a:ext cx="868833" cy="860895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F4A1BCE-205C-9471-B6CC-6245F4B4D886}"/>
              </a:ext>
            </a:extLst>
          </p:cNvPr>
          <p:cNvSpPr/>
          <p:nvPr/>
        </p:nvSpPr>
        <p:spPr>
          <a:xfrm>
            <a:off x="3366443" y="1506035"/>
            <a:ext cx="1219200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Data </a:t>
            </a:r>
            <a:r>
              <a:rPr lang="nl-NL" dirty="0" err="1"/>
              <a:t>capture</a:t>
            </a:r>
            <a:endParaRPr lang="nl-NL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9C7FA88-42AD-1904-EAD8-5446E450D4B8}"/>
              </a:ext>
            </a:extLst>
          </p:cNvPr>
          <p:cNvSpPr/>
          <p:nvPr/>
        </p:nvSpPr>
        <p:spPr>
          <a:xfrm>
            <a:off x="5324405" y="1500718"/>
            <a:ext cx="1219200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/>
              <a:t>Coding</a:t>
            </a:r>
            <a:endParaRPr lang="nl-NL" dirty="0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B970A0FD-4808-0EFF-90CE-BF229C22CAE0}"/>
              </a:ext>
            </a:extLst>
          </p:cNvPr>
          <p:cNvSpPr/>
          <p:nvPr/>
        </p:nvSpPr>
        <p:spPr>
          <a:xfrm>
            <a:off x="2758184" y="1733550"/>
            <a:ext cx="440432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17FDD759-4F84-95E0-9372-0D0513615BFF}"/>
              </a:ext>
            </a:extLst>
          </p:cNvPr>
          <p:cNvSpPr/>
          <p:nvPr/>
        </p:nvSpPr>
        <p:spPr>
          <a:xfrm>
            <a:off x="4715868" y="1733550"/>
            <a:ext cx="440432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C76A2057-F2EF-1BCF-D37B-7F6682B25DAC}"/>
              </a:ext>
            </a:extLst>
          </p:cNvPr>
          <p:cNvSpPr/>
          <p:nvPr/>
        </p:nvSpPr>
        <p:spPr>
          <a:xfrm>
            <a:off x="1408481" y="1506035"/>
            <a:ext cx="1219200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Data </a:t>
            </a:r>
            <a:r>
              <a:rPr lang="nl-NL" dirty="0" err="1"/>
              <a:t>collection</a:t>
            </a:r>
            <a:endParaRPr lang="nl-NL" dirty="0"/>
          </a:p>
        </p:txBody>
      </p:sp>
      <p:sp>
        <p:nvSpPr>
          <p:cNvPr id="26" name="Rectangular Callout 25">
            <a:extLst>
              <a:ext uri="{FF2B5EF4-FFF2-40B4-BE49-F238E27FC236}">
                <a16:creationId xmlns:a16="http://schemas.microsoft.com/office/drawing/2014/main" id="{C9DC0A56-A477-F3FC-CB50-E8AC86E559E2}"/>
              </a:ext>
            </a:extLst>
          </p:cNvPr>
          <p:cNvSpPr/>
          <p:nvPr/>
        </p:nvSpPr>
        <p:spPr>
          <a:xfrm rot="10800000">
            <a:off x="2938410" y="2639814"/>
            <a:ext cx="1996261" cy="1055291"/>
          </a:xfrm>
          <a:prstGeom prst="wedge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8DE5982-846F-A36A-B503-428226C8F267}"/>
              </a:ext>
            </a:extLst>
          </p:cNvPr>
          <p:cNvSpPr txBox="1"/>
          <p:nvPr/>
        </p:nvSpPr>
        <p:spPr>
          <a:xfrm>
            <a:off x="3407404" y="2718145"/>
            <a:ext cx="1027525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l-NL" dirty="0"/>
              <a:t>C0c co14</a:t>
            </a:r>
          </a:p>
          <a:p>
            <a:r>
              <a:rPr lang="nl-NL" dirty="0"/>
              <a:t>Apple</a:t>
            </a:r>
          </a:p>
          <a:p>
            <a:r>
              <a:rPr lang="nl-NL" dirty="0"/>
              <a:t>co kies</a:t>
            </a:r>
          </a:p>
        </p:txBody>
      </p:sp>
      <p:sp>
        <p:nvSpPr>
          <p:cNvPr id="28" name="Rectangular Callout 27">
            <a:extLst>
              <a:ext uri="{FF2B5EF4-FFF2-40B4-BE49-F238E27FC236}">
                <a16:creationId xmlns:a16="http://schemas.microsoft.com/office/drawing/2014/main" id="{E8C7C245-E0E6-572F-D0F9-1A32059CBE4F}"/>
              </a:ext>
            </a:extLst>
          </p:cNvPr>
          <p:cNvSpPr/>
          <p:nvPr/>
        </p:nvSpPr>
        <p:spPr>
          <a:xfrm rot="10800000">
            <a:off x="5123950" y="2620675"/>
            <a:ext cx="1996261" cy="1055291"/>
          </a:xfrm>
          <a:prstGeom prst="wedge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85FC403-309E-1E98-1B6B-99339D81646B}"/>
              </a:ext>
            </a:extLst>
          </p:cNvPr>
          <p:cNvSpPr txBox="1"/>
          <p:nvPr/>
        </p:nvSpPr>
        <p:spPr>
          <a:xfrm>
            <a:off x="5868645" y="2680230"/>
            <a:ext cx="506870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l-NL" dirty="0"/>
              <a:t>???</a:t>
            </a:r>
          </a:p>
          <a:p>
            <a:r>
              <a:rPr lang="nl-NL" dirty="0"/>
              <a:t>???</a:t>
            </a:r>
          </a:p>
          <a:p>
            <a:r>
              <a:rPr lang="nl-NL" dirty="0"/>
              <a:t>???</a:t>
            </a:r>
          </a:p>
        </p:txBody>
      </p:sp>
      <p:sp>
        <p:nvSpPr>
          <p:cNvPr id="30" name="Right Arrow 29">
            <a:extLst>
              <a:ext uri="{FF2B5EF4-FFF2-40B4-BE49-F238E27FC236}">
                <a16:creationId xmlns:a16="http://schemas.microsoft.com/office/drawing/2014/main" id="{3819C19F-F320-27FA-F7E1-4C27174AC634}"/>
              </a:ext>
            </a:extLst>
          </p:cNvPr>
          <p:cNvSpPr/>
          <p:nvPr/>
        </p:nvSpPr>
        <p:spPr>
          <a:xfrm>
            <a:off x="6679779" y="1805518"/>
            <a:ext cx="440432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88993A7-6758-9DEC-E359-1042840F35F5}"/>
              </a:ext>
            </a:extLst>
          </p:cNvPr>
          <p:cNvSpPr txBox="1"/>
          <p:nvPr/>
        </p:nvSpPr>
        <p:spPr>
          <a:xfrm>
            <a:off x="7282367" y="180551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…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B27DBFB-4E68-F295-C70C-417426163C36}"/>
              </a:ext>
            </a:extLst>
          </p:cNvPr>
          <p:cNvSpPr txBox="1"/>
          <p:nvPr/>
        </p:nvSpPr>
        <p:spPr>
          <a:xfrm>
            <a:off x="3772973" y="3908098"/>
            <a:ext cx="3849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Will </a:t>
            </a:r>
            <a:r>
              <a:rPr lang="nl-NL" dirty="0" err="1"/>
              <a:t>definitely</a:t>
            </a:r>
            <a:r>
              <a:rPr lang="nl-NL" dirty="0"/>
              <a:t> lead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misclassifications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22721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C9D14-8018-7865-B749-BA1E924D4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ular Callout 18">
            <a:extLst>
              <a:ext uri="{FF2B5EF4-FFF2-40B4-BE49-F238E27FC236}">
                <a16:creationId xmlns:a16="http://schemas.microsoft.com/office/drawing/2014/main" id="{6671505A-A2F9-81A0-8B0E-A28A8A7AB766}"/>
              </a:ext>
            </a:extLst>
          </p:cNvPr>
          <p:cNvSpPr/>
          <p:nvPr/>
        </p:nvSpPr>
        <p:spPr>
          <a:xfrm rot="10800000">
            <a:off x="648249" y="2652166"/>
            <a:ext cx="1996261" cy="1055291"/>
          </a:xfrm>
          <a:prstGeom prst="wedge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B3189D-F66F-D5D5-DE10-34CB2370C9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11</a:t>
            </a:fld>
            <a:endParaRPr lang="nl-NL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6B44D-E0FD-5D95-C889-EE1BC4566B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 err="1"/>
              <a:t>Introduction</a:t>
            </a:r>
            <a:r>
              <a:rPr lang="nl-NL" dirty="0"/>
              <a:t>: Smart </a:t>
            </a:r>
            <a:r>
              <a:rPr lang="nl-NL" dirty="0" err="1"/>
              <a:t>Surveys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Scanning</a:t>
            </a:r>
          </a:p>
        </p:txBody>
      </p:sp>
      <p:pic>
        <p:nvPicPr>
          <p:cNvPr id="5" name="Picture 4" descr="A piece of paper with black text&#10;&#10;AI-generated content may be incorrect.">
            <a:extLst>
              <a:ext uri="{FF2B5EF4-FFF2-40B4-BE49-F238E27FC236}">
                <a16:creationId xmlns:a16="http://schemas.microsoft.com/office/drawing/2014/main" id="{BEB3FC7F-889A-D6F8-59AE-7CCA69A6FC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9"/>
          <a:stretch/>
        </p:blipFill>
        <p:spPr>
          <a:xfrm>
            <a:off x="874029" y="2771728"/>
            <a:ext cx="493602" cy="846417"/>
          </a:xfrm>
          <a:prstGeom prst="rect">
            <a:avLst/>
          </a:prstGeom>
        </p:spPr>
      </p:pic>
      <p:pic>
        <p:nvPicPr>
          <p:cNvPr id="7" name="Picture 6" descr="A receipt with numbers and letters&#10;&#10;AI-generated content may be incorrect.">
            <a:extLst>
              <a:ext uri="{FF2B5EF4-FFF2-40B4-BE49-F238E27FC236}">
                <a16:creationId xmlns:a16="http://schemas.microsoft.com/office/drawing/2014/main" id="{2ACA525A-A07E-5201-7CC1-864C88C3D7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600"/>
          <a:stretch/>
        </p:blipFill>
        <p:spPr>
          <a:xfrm>
            <a:off x="1593410" y="2749363"/>
            <a:ext cx="868833" cy="860895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7BDFA1D-8FA3-DCA6-5A96-D63F0AFB85C5}"/>
              </a:ext>
            </a:extLst>
          </p:cNvPr>
          <p:cNvSpPr/>
          <p:nvPr/>
        </p:nvSpPr>
        <p:spPr>
          <a:xfrm>
            <a:off x="3366443" y="1506035"/>
            <a:ext cx="1219200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Data </a:t>
            </a:r>
            <a:r>
              <a:rPr lang="nl-NL" dirty="0" err="1"/>
              <a:t>capture</a:t>
            </a:r>
            <a:endParaRPr lang="nl-NL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86EC727-C5A2-EF39-930C-EFDD5439D990}"/>
              </a:ext>
            </a:extLst>
          </p:cNvPr>
          <p:cNvSpPr/>
          <p:nvPr/>
        </p:nvSpPr>
        <p:spPr>
          <a:xfrm>
            <a:off x="5324405" y="1500718"/>
            <a:ext cx="1219200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/>
              <a:t>Coding</a:t>
            </a:r>
            <a:endParaRPr lang="nl-NL" dirty="0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ACED3122-6FC1-5048-8A0F-B6AC67A263FA}"/>
              </a:ext>
            </a:extLst>
          </p:cNvPr>
          <p:cNvSpPr/>
          <p:nvPr/>
        </p:nvSpPr>
        <p:spPr>
          <a:xfrm>
            <a:off x="2758184" y="1733550"/>
            <a:ext cx="440432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0DC650C0-55A1-5407-7BFC-A682CA6202A4}"/>
              </a:ext>
            </a:extLst>
          </p:cNvPr>
          <p:cNvSpPr/>
          <p:nvPr/>
        </p:nvSpPr>
        <p:spPr>
          <a:xfrm>
            <a:off x="4715868" y="1733550"/>
            <a:ext cx="440432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2164229-6E1A-5D08-A87B-6942F26DCBBB}"/>
              </a:ext>
            </a:extLst>
          </p:cNvPr>
          <p:cNvSpPr/>
          <p:nvPr/>
        </p:nvSpPr>
        <p:spPr>
          <a:xfrm>
            <a:off x="1408481" y="1506035"/>
            <a:ext cx="1219200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Data </a:t>
            </a:r>
            <a:r>
              <a:rPr lang="nl-NL" dirty="0" err="1"/>
              <a:t>collection</a:t>
            </a:r>
            <a:endParaRPr lang="nl-NL" dirty="0"/>
          </a:p>
        </p:txBody>
      </p:sp>
      <p:sp>
        <p:nvSpPr>
          <p:cNvPr id="26" name="Rectangular Callout 25">
            <a:extLst>
              <a:ext uri="{FF2B5EF4-FFF2-40B4-BE49-F238E27FC236}">
                <a16:creationId xmlns:a16="http://schemas.microsoft.com/office/drawing/2014/main" id="{3A00004A-6033-1BB9-91C9-26A21B524734}"/>
              </a:ext>
            </a:extLst>
          </p:cNvPr>
          <p:cNvSpPr/>
          <p:nvPr/>
        </p:nvSpPr>
        <p:spPr>
          <a:xfrm rot="10800000">
            <a:off x="2938410" y="2639814"/>
            <a:ext cx="1996261" cy="1055291"/>
          </a:xfrm>
          <a:prstGeom prst="wedge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0DE0ED9-636B-193B-505E-F8A3DE628EE4}"/>
              </a:ext>
            </a:extLst>
          </p:cNvPr>
          <p:cNvSpPr txBox="1"/>
          <p:nvPr/>
        </p:nvSpPr>
        <p:spPr>
          <a:xfrm>
            <a:off x="3407404" y="2718145"/>
            <a:ext cx="1027525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l-NL" dirty="0"/>
              <a:t>C0c co14</a:t>
            </a:r>
          </a:p>
          <a:p>
            <a:r>
              <a:rPr lang="nl-NL" dirty="0"/>
              <a:t>Apple</a:t>
            </a:r>
          </a:p>
          <a:p>
            <a:r>
              <a:rPr lang="nl-NL" dirty="0"/>
              <a:t>co kies</a:t>
            </a:r>
          </a:p>
        </p:txBody>
      </p:sp>
      <p:sp>
        <p:nvSpPr>
          <p:cNvPr id="28" name="Rectangular Callout 27">
            <a:extLst>
              <a:ext uri="{FF2B5EF4-FFF2-40B4-BE49-F238E27FC236}">
                <a16:creationId xmlns:a16="http://schemas.microsoft.com/office/drawing/2014/main" id="{CB111240-BB57-7B73-C73A-3F4F67FE08F0}"/>
              </a:ext>
            </a:extLst>
          </p:cNvPr>
          <p:cNvSpPr/>
          <p:nvPr/>
        </p:nvSpPr>
        <p:spPr>
          <a:xfrm rot="10800000">
            <a:off x="5123950" y="2620675"/>
            <a:ext cx="1996261" cy="1055291"/>
          </a:xfrm>
          <a:prstGeom prst="wedge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3C3C564-A677-F6C9-88E5-B0C10BA40149}"/>
              </a:ext>
            </a:extLst>
          </p:cNvPr>
          <p:cNvSpPr txBox="1"/>
          <p:nvPr/>
        </p:nvSpPr>
        <p:spPr>
          <a:xfrm>
            <a:off x="5868645" y="2680230"/>
            <a:ext cx="506870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l-NL" dirty="0"/>
              <a:t>???</a:t>
            </a:r>
          </a:p>
          <a:p>
            <a:r>
              <a:rPr lang="nl-NL" dirty="0"/>
              <a:t>???</a:t>
            </a:r>
          </a:p>
          <a:p>
            <a:r>
              <a:rPr lang="nl-NL" dirty="0"/>
              <a:t>???</a:t>
            </a:r>
          </a:p>
        </p:txBody>
      </p:sp>
      <p:sp>
        <p:nvSpPr>
          <p:cNvPr id="30" name="Right Arrow 29">
            <a:extLst>
              <a:ext uri="{FF2B5EF4-FFF2-40B4-BE49-F238E27FC236}">
                <a16:creationId xmlns:a16="http://schemas.microsoft.com/office/drawing/2014/main" id="{F4716FAD-AC42-CA42-9E7D-7520FD41C461}"/>
              </a:ext>
            </a:extLst>
          </p:cNvPr>
          <p:cNvSpPr/>
          <p:nvPr/>
        </p:nvSpPr>
        <p:spPr>
          <a:xfrm>
            <a:off x="6679779" y="1805518"/>
            <a:ext cx="440432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CCBA687-3E30-51AC-4C77-A769497BD622}"/>
              </a:ext>
            </a:extLst>
          </p:cNvPr>
          <p:cNvSpPr txBox="1"/>
          <p:nvPr/>
        </p:nvSpPr>
        <p:spPr>
          <a:xfrm>
            <a:off x="7282367" y="180551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B990DD-AA7E-25C7-2B16-B28B639DAD85}"/>
              </a:ext>
            </a:extLst>
          </p:cNvPr>
          <p:cNvSpPr txBox="1"/>
          <p:nvPr/>
        </p:nvSpPr>
        <p:spPr>
          <a:xfrm>
            <a:off x="599703" y="3883430"/>
            <a:ext cx="2766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How </a:t>
            </a:r>
            <a:r>
              <a:rPr lang="nl-NL" dirty="0" err="1"/>
              <a:t>much</a:t>
            </a:r>
            <a:r>
              <a:rPr lang="nl-NL" dirty="0"/>
              <a:t> </a:t>
            </a:r>
            <a:r>
              <a:rPr lang="nl-NL" dirty="0" err="1"/>
              <a:t>measurement</a:t>
            </a:r>
            <a:r>
              <a:rPr lang="nl-NL" dirty="0"/>
              <a:t> error is </a:t>
            </a:r>
            <a:r>
              <a:rPr lang="nl-NL" dirty="0" err="1"/>
              <a:t>there</a:t>
            </a:r>
            <a:r>
              <a:rPr lang="nl-NL" dirty="0"/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18F261-E9B8-BF10-C1BF-27D6932A9638}"/>
              </a:ext>
            </a:extLst>
          </p:cNvPr>
          <p:cNvSpPr txBox="1"/>
          <p:nvPr/>
        </p:nvSpPr>
        <p:spPr>
          <a:xfrm>
            <a:off x="5094170" y="3862067"/>
            <a:ext cx="23734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How does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measurement</a:t>
            </a:r>
            <a:r>
              <a:rPr lang="nl-NL" dirty="0"/>
              <a:t> error affect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individual</a:t>
            </a:r>
            <a:r>
              <a:rPr lang="nl-NL" dirty="0"/>
              <a:t> </a:t>
            </a:r>
            <a:r>
              <a:rPr lang="nl-NL" dirty="0" err="1"/>
              <a:t>coding</a:t>
            </a:r>
            <a:r>
              <a:rPr lang="nl-NL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98517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928391-E1CA-FEAE-A26E-BEC875C787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12</a:t>
            </a:fld>
            <a:endParaRPr lang="nl-NL" sz="1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3B3998-2197-0FED-6F45-52E7C4EAAC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what</a:t>
            </a:r>
            <a:r>
              <a:rPr lang="nl-NL" dirty="0"/>
              <a:t> </a:t>
            </a:r>
            <a:r>
              <a:rPr lang="nl-NL" dirty="0" err="1"/>
              <a:t>extent</a:t>
            </a:r>
            <a:r>
              <a:rPr lang="nl-NL" dirty="0"/>
              <a:t> does </a:t>
            </a:r>
            <a:r>
              <a:rPr lang="nl-NL" dirty="0" err="1"/>
              <a:t>this</a:t>
            </a:r>
            <a:r>
              <a:rPr lang="nl-NL" dirty="0"/>
              <a:t> affect </a:t>
            </a:r>
            <a:r>
              <a:rPr lang="nl-NL" dirty="0" err="1"/>
              <a:t>the</a:t>
            </a:r>
            <a:r>
              <a:rPr lang="nl-NL" dirty="0"/>
              <a:t> class </a:t>
            </a:r>
            <a:r>
              <a:rPr lang="nl-NL" dirty="0" err="1"/>
              <a:t>distribution</a:t>
            </a:r>
            <a:r>
              <a:rPr lang="nl-NL" dirty="0"/>
              <a:t>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282091-1B38-EF88-E57D-256CDC994E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 err="1"/>
              <a:t>Introduction</a:t>
            </a:r>
            <a:r>
              <a:rPr lang="nl-NL" dirty="0"/>
              <a:t>: Effect on Class Distribution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863CE3-F309-E7BD-AC7B-77F2C48B7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017" y="1588100"/>
            <a:ext cx="6858000" cy="2743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1849D1-E2DF-6C2B-AFBA-11F5721CD0DE}"/>
              </a:ext>
            </a:extLst>
          </p:cNvPr>
          <p:cNvSpPr txBox="1"/>
          <p:nvPr/>
        </p:nvSpPr>
        <p:spPr>
          <a:xfrm>
            <a:off x="3196367" y="4475316"/>
            <a:ext cx="2751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/>
              <a:t>From</a:t>
            </a:r>
            <a:r>
              <a:rPr lang="nl-NL" dirty="0"/>
              <a:t> </a:t>
            </a:r>
            <a:r>
              <a:rPr lang="nl-NL" dirty="0" err="1"/>
              <a:t>Gonzalez</a:t>
            </a:r>
            <a:r>
              <a:rPr lang="nl-NL" dirty="0"/>
              <a:t> et al. (2017)</a:t>
            </a:r>
          </a:p>
        </p:txBody>
      </p:sp>
    </p:spTree>
    <p:extLst>
      <p:ext uri="{BB962C8B-B14F-4D97-AF65-F5344CB8AC3E}">
        <p14:creationId xmlns:p14="http://schemas.microsoft.com/office/powerpoint/2010/main" val="2553984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DC8DFA-004D-D72C-CC0C-4D872027D4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13</a:t>
            </a:fld>
            <a:endParaRPr lang="nl-NL" sz="1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84204B-9E96-EDF8-A5DF-1FE763F45A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/>
          </a:bodyPr>
          <a:lstStyle/>
          <a:p>
            <a:r>
              <a:rPr lang="nl-NL" b="1" dirty="0"/>
              <a:t>Research </a:t>
            </a:r>
            <a:r>
              <a:rPr lang="nl-NL" b="1" dirty="0" err="1"/>
              <a:t>questions</a:t>
            </a:r>
            <a:endParaRPr lang="nl-NL" b="1" dirty="0"/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How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quantify</a:t>
            </a:r>
            <a:r>
              <a:rPr lang="nl-NL" dirty="0"/>
              <a:t> </a:t>
            </a:r>
            <a:r>
              <a:rPr lang="nl-NL" dirty="0" err="1"/>
              <a:t>measurement</a:t>
            </a:r>
            <a:r>
              <a:rPr lang="nl-NL" dirty="0"/>
              <a:t> error in document images.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How does </a:t>
            </a:r>
            <a:r>
              <a:rPr lang="nl-NL" dirty="0" err="1"/>
              <a:t>measurement</a:t>
            </a:r>
            <a:r>
              <a:rPr lang="nl-NL" dirty="0"/>
              <a:t> error affect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coding</a:t>
            </a:r>
            <a:r>
              <a:rPr lang="nl-NL" dirty="0"/>
              <a:t> </a:t>
            </a:r>
            <a:r>
              <a:rPr lang="nl-NL" dirty="0" err="1"/>
              <a:t>quality</a:t>
            </a:r>
            <a:r>
              <a:rPr lang="nl-NL" dirty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How does </a:t>
            </a:r>
            <a:r>
              <a:rPr lang="nl-NL" dirty="0" err="1"/>
              <a:t>measurement</a:t>
            </a:r>
            <a:r>
              <a:rPr lang="nl-NL" dirty="0"/>
              <a:t> error affect </a:t>
            </a:r>
            <a:r>
              <a:rPr lang="nl-NL" dirty="0" err="1"/>
              <a:t>the</a:t>
            </a:r>
            <a:r>
              <a:rPr lang="nl-NL" dirty="0"/>
              <a:t> class </a:t>
            </a:r>
            <a:r>
              <a:rPr lang="nl-NL" dirty="0" err="1"/>
              <a:t>distribution</a:t>
            </a:r>
            <a:r>
              <a:rPr lang="nl-NL" dirty="0"/>
              <a:t>?</a:t>
            </a:r>
          </a:p>
          <a:p>
            <a:endParaRPr lang="nl-NL" dirty="0"/>
          </a:p>
          <a:p>
            <a:r>
              <a:rPr lang="nl-NL" b="1" dirty="0"/>
              <a:t>Case </a:t>
            </a:r>
            <a:r>
              <a:rPr lang="nl-NL" b="1" dirty="0" err="1"/>
              <a:t>study</a:t>
            </a:r>
            <a:r>
              <a:rPr lang="nl-NL" b="1" dirty="0"/>
              <a:t>: Data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169 </a:t>
            </a:r>
            <a:r>
              <a:rPr lang="nl-NL" dirty="0" err="1"/>
              <a:t>photos</a:t>
            </a:r>
            <a:r>
              <a:rPr lang="nl-NL" dirty="0"/>
              <a:t> of </a:t>
            </a:r>
            <a:r>
              <a:rPr lang="nl-NL" dirty="0" err="1"/>
              <a:t>receipts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a test of a smartphone </a:t>
            </a:r>
            <a:r>
              <a:rPr lang="nl-NL" dirty="0" err="1"/>
              <a:t>application</a:t>
            </a:r>
            <a:endParaRPr lang="nl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F9F83F-4C6A-75DC-8F8B-8611C2BF24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 err="1"/>
              <a:t>Introduction</a:t>
            </a:r>
            <a:r>
              <a:rPr lang="nl-NL" dirty="0"/>
              <a:t>: research question </a:t>
            </a:r>
            <a:r>
              <a:rPr lang="nl-NL" dirty="0" err="1"/>
              <a:t>and</a:t>
            </a:r>
            <a:r>
              <a:rPr lang="nl-NL" dirty="0"/>
              <a:t> data</a:t>
            </a:r>
          </a:p>
        </p:txBody>
      </p:sp>
    </p:spTree>
    <p:extLst>
      <p:ext uri="{BB962C8B-B14F-4D97-AF65-F5344CB8AC3E}">
        <p14:creationId xmlns:p14="http://schemas.microsoft.com/office/powerpoint/2010/main" val="2809787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8042AC-F9B0-B49B-5AFA-28AF78A46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>
                <a:solidFill>
                  <a:schemeClr val="bg1"/>
                </a:solidFill>
              </a:rPr>
              <a:pPr algn="ctr"/>
              <a:t>14</a:t>
            </a:fld>
            <a:endParaRPr lang="nl-NL" sz="1200" dirty="0">
              <a:solidFill>
                <a:schemeClr val="bg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D9F61D5-9210-5D1B-9522-33748E7B2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Measuring</a:t>
            </a:r>
            <a:r>
              <a:rPr lang="nl-NL" dirty="0"/>
              <a:t> </a:t>
            </a:r>
            <a:r>
              <a:rPr lang="nl-NL" dirty="0" err="1"/>
              <a:t>Measurement</a:t>
            </a:r>
            <a:r>
              <a:rPr lang="nl-NL" dirty="0"/>
              <a:t> Error</a:t>
            </a:r>
          </a:p>
        </p:txBody>
      </p:sp>
    </p:spTree>
    <p:extLst>
      <p:ext uri="{BB962C8B-B14F-4D97-AF65-F5344CB8AC3E}">
        <p14:creationId xmlns:p14="http://schemas.microsoft.com/office/powerpoint/2010/main" val="40771423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EA5CF3-54BE-EA78-95CA-718CB5777F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15</a:t>
            </a:fld>
            <a:endParaRPr lang="nl-NL" sz="1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309E9C-EAF0-BA34-9FAA-A0C7041190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How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measure</a:t>
            </a:r>
            <a:r>
              <a:rPr lang="nl-NL" dirty="0"/>
              <a:t>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000" dirty="0" err="1"/>
              <a:t>Measure</a:t>
            </a:r>
            <a:r>
              <a:rPr lang="nl-NL" sz="2000" dirty="0"/>
              <a:t> </a:t>
            </a:r>
            <a:r>
              <a:rPr lang="nl-NL" sz="2000" dirty="0" err="1"/>
              <a:t>the</a:t>
            </a:r>
            <a:r>
              <a:rPr lang="nl-NL" sz="2000" dirty="0"/>
              <a:t> Optical </a:t>
            </a:r>
            <a:r>
              <a:rPr lang="nl-NL" sz="2000" dirty="0" err="1"/>
              <a:t>Character</a:t>
            </a:r>
            <a:r>
              <a:rPr lang="nl-NL" sz="2000" dirty="0"/>
              <a:t> </a:t>
            </a:r>
            <a:r>
              <a:rPr lang="nl-NL" sz="2000" dirty="0" err="1"/>
              <a:t>Recognition</a:t>
            </a:r>
            <a:br>
              <a:rPr lang="nl-NL" sz="2000" dirty="0"/>
            </a:br>
            <a:r>
              <a:rPr lang="nl-NL" sz="2000" dirty="0"/>
              <a:t>(OCR) </a:t>
            </a:r>
            <a:r>
              <a:rPr lang="nl-NL" sz="2000" dirty="0" err="1"/>
              <a:t>quality</a:t>
            </a:r>
            <a:r>
              <a:rPr lang="nl-NL" sz="2000" dirty="0"/>
              <a:t> (</a:t>
            </a:r>
            <a:r>
              <a:rPr lang="nl-NL" sz="2000" dirty="0" err="1"/>
              <a:t>Alaei</a:t>
            </a:r>
            <a:r>
              <a:rPr lang="nl-NL" sz="2000" dirty="0"/>
              <a:t> et al., 2023)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000" dirty="0"/>
              <a:t>String </a:t>
            </a:r>
            <a:r>
              <a:rPr lang="nl-NL" sz="2000" dirty="0" err="1"/>
              <a:t>similarity</a:t>
            </a:r>
            <a:r>
              <a:rPr lang="nl-NL" sz="2000" dirty="0"/>
              <a:t> (e.g. </a:t>
            </a:r>
            <a:r>
              <a:rPr lang="nl-NL" sz="2000" dirty="0" err="1"/>
              <a:t>Levenshtein</a:t>
            </a:r>
            <a:r>
              <a:rPr lang="nl-NL" sz="2000" dirty="0"/>
              <a:t> </a:t>
            </a:r>
            <a:r>
              <a:rPr lang="nl-NL" sz="2000" dirty="0" err="1"/>
              <a:t>similarity</a:t>
            </a:r>
            <a:r>
              <a:rPr lang="nl-NL" sz="2000" dirty="0"/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000" dirty="0"/>
              <a:t>Different OCR </a:t>
            </a:r>
            <a:r>
              <a:rPr lang="nl-NL" sz="2000" dirty="0" err="1"/>
              <a:t>Models</a:t>
            </a:r>
            <a:r>
              <a:rPr lang="nl-NL" sz="2000" dirty="0"/>
              <a:t> must </a:t>
            </a:r>
            <a:r>
              <a:rPr lang="nl-NL" sz="2000" dirty="0" err="1"/>
              <a:t>be</a:t>
            </a:r>
            <a:r>
              <a:rPr lang="nl-NL" sz="2000" dirty="0"/>
              <a:t> </a:t>
            </a:r>
            <a:r>
              <a:rPr lang="nl-NL" sz="2000" dirty="0" err="1"/>
              <a:t>tested</a:t>
            </a:r>
            <a:endParaRPr lang="nl-NL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nl-NL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D395EF-1F15-4736-C975-955EA57B523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 err="1"/>
              <a:t>Measuring</a:t>
            </a:r>
            <a:r>
              <a:rPr lang="nl-NL" dirty="0"/>
              <a:t> </a:t>
            </a:r>
            <a:r>
              <a:rPr lang="nl-NL" dirty="0" err="1"/>
              <a:t>Measurement</a:t>
            </a:r>
            <a:r>
              <a:rPr lang="nl-NL" dirty="0"/>
              <a:t> Error</a:t>
            </a:r>
          </a:p>
        </p:txBody>
      </p:sp>
      <p:pic>
        <p:nvPicPr>
          <p:cNvPr id="5" name="Picture 2" descr="Bonnetje: &quot;Ik ga de supermarkten af voor de beste aanbiedingen ...">
            <a:extLst>
              <a:ext uri="{FF2B5EF4-FFF2-40B4-BE49-F238E27FC236}">
                <a16:creationId xmlns:a16="http://schemas.microsoft.com/office/drawing/2014/main" id="{BFA39718-3749-4CDB-82F7-7AE2B3FA2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965281"/>
            <a:ext cx="667096" cy="10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Bonnetje: &quot;Ik ga de supermarkten af voor de beste aanbiedingen ...">
            <a:extLst>
              <a:ext uri="{FF2B5EF4-FFF2-40B4-BE49-F238E27FC236}">
                <a16:creationId xmlns:a16="http://schemas.microsoft.com/office/drawing/2014/main" id="{800E3899-C0AD-1ED5-A06E-75A4DCC55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117681"/>
            <a:ext cx="667096" cy="10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Bonnetje: &quot;Ik ga de supermarkten af voor de beste aanbiedingen ...">
            <a:extLst>
              <a:ext uri="{FF2B5EF4-FFF2-40B4-BE49-F238E27FC236}">
                <a16:creationId xmlns:a16="http://schemas.microsoft.com/office/drawing/2014/main" id="{2218BD7B-87A7-0549-1847-3497960D0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270081"/>
            <a:ext cx="667096" cy="10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Bonnetje: &quot;Ik ga de supermarkten af voor de beste aanbiedingen ...">
            <a:extLst>
              <a:ext uri="{FF2B5EF4-FFF2-40B4-BE49-F238E27FC236}">
                <a16:creationId xmlns:a16="http://schemas.microsoft.com/office/drawing/2014/main" id="{84246547-DDFB-8F96-0154-05DDBDA34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422481"/>
            <a:ext cx="667096" cy="10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Bonnetje: &quot;Ik ga de supermarkten af voor de beste aanbiedingen ...">
            <a:extLst>
              <a:ext uri="{FF2B5EF4-FFF2-40B4-BE49-F238E27FC236}">
                <a16:creationId xmlns:a16="http://schemas.microsoft.com/office/drawing/2014/main" id="{74B21256-7C9A-3309-4B98-2704DF013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74881"/>
            <a:ext cx="667096" cy="10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piece of paper with black text&#10;&#10;AI-generated content may be incorrect.">
            <a:extLst>
              <a:ext uri="{FF2B5EF4-FFF2-40B4-BE49-F238E27FC236}">
                <a16:creationId xmlns:a16="http://schemas.microsoft.com/office/drawing/2014/main" id="{8A11EBFC-C3DE-1F88-429D-03E663D39F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9"/>
          <a:stretch/>
        </p:blipFill>
        <p:spPr>
          <a:xfrm>
            <a:off x="6942981" y="1804916"/>
            <a:ext cx="745941" cy="127912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6AFC119-081A-DAAF-26F3-DC073661CA17}"/>
              </a:ext>
            </a:extLst>
          </p:cNvPr>
          <p:cNvSpPr txBox="1"/>
          <p:nvPr/>
        </p:nvSpPr>
        <p:spPr>
          <a:xfrm>
            <a:off x="3932469" y="4280778"/>
            <a:ext cx="104387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nl-NL" sz="2800" dirty="0">
                <a:latin typeface="Monaco" pitchFamily="2" charset="77"/>
              </a:rPr>
              <a:t>Fish</a:t>
            </a:r>
            <a:endParaRPr lang="nl-NL" sz="2500" dirty="0">
              <a:latin typeface="Monaco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35EADD-9B15-A5FB-DAFD-98C0EF3D1D79}"/>
              </a:ext>
            </a:extLst>
          </p:cNvPr>
          <p:cNvSpPr txBox="1"/>
          <p:nvPr/>
        </p:nvSpPr>
        <p:spPr>
          <a:xfrm>
            <a:off x="3932469" y="3084038"/>
            <a:ext cx="104387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nl-NL" sz="2800" dirty="0">
                <a:latin typeface="Monaco" pitchFamily="2" charset="77"/>
              </a:rPr>
              <a:t>f1sk</a:t>
            </a:r>
            <a:endParaRPr lang="nl-NL" dirty="0">
              <a:latin typeface="Monaco" pitchFamily="2" charset="77"/>
            </a:endParaRPr>
          </a:p>
        </p:txBody>
      </p:sp>
      <p:pic>
        <p:nvPicPr>
          <p:cNvPr id="13" name="Picture 2" descr="Bonnetje: &quot;Ik ga de supermarkten af voor de beste aanbiedingen ...">
            <a:extLst>
              <a:ext uri="{FF2B5EF4-FFF2-40B4-BE49-F238E27FC236}">
                <a16:creationId xmlns:a16="http://schemas.microsoft.com/office/drawing/2014/main" id="{A4DCF5F1-097D-55F3-8162-15FFC2DBC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60" y="2864249"/>
            <a:ext cx="667096" cy="10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602D061-9111-BFD8-B180-B80D7055C934}"/>
              </a:ext>
            </a:extLst>
          </p:cNvPr>
          <p:cNvSpPr/>
          <p:nvPr/>
        </p:nvSpPr>
        <p:spPr>
          <a:xfrm>
            <a:off x="2026001" y="2944174"/>
            <a:ext cx="1219200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OCR Model</a:t>
            </a:r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E8020331-4221-1831-C5D1-022D78A948C8}"/>
              </a:ext>
            </a:extLst>
          </p:cNvPr>
          <p:cNvSpPr/>
          <p:nvPr/>
        </p:nvSpPr>
        <p:spPr>
          <a:xfrm>
            <a:off x="1480841" y="3257550"/>
            <a:ext cx="424159" cy="14382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2D953434-7652-68AF-508E-C56325D5C6E4}"/>
              </a:ext>
            </a:extLst>
          </p:cNvPr>
          <p:cNvSpPr/>
          <p:nvPr/>
        </p:nvSpPr>
        <p:spPr>
          <a:xfrm>
            <a:off x="3366202" y="3238798"/>
            <a:ext cx="424159" cy="14382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Up-Down Arrow 16">
            <a:extLst>
              <a:ext uri="{FF2B5EF4-FFF2-40B4-BE49-F238E27FC236}">
                <a16:creationId xmlns:a16="http://schemas.microsoft.com/office/drawing/2014/main" id="{21E1AA15-4044-4AED-805F-D4A3D843C7E6}"/>
              </a:ext>
            </a:extLst>
          </p:cNvPr>
          <p:cNvSpPr/>
          <p:nvPr/>
        </p:nvSpPr>
        <p:spPr>
          <a:xfrm>
            <a:off x="4343400" y="3740984"/>
            <a:ext cx="228600" cy="371302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433326-60C7-088A-BCEB-C1E1A24E1D55}"/>
              </a:ext>
            </a:extLst>
          </p:cNvPr>
          <p:cNvSpPr txBox="1"/>
          <p:nvPr/>
        </p:nvSpPr>
        <p:spPr>
          <a:xfrm>
            <a:off x="4821254" y="3717444"/>
            <a:ext cx="2627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/>
              <a:t>Levenshtein</a:t>
            </a:r>
            <a:r>
              <a:rPr lang="nl-NL" dirty="0"/>
              <a:t> </a:t>
            </a:r>
            <a:r>
              <a:rPr lang="nl-NL" dirty="0" err="1"/>
              <a:t>similarity</a:t>
            </a:r>
            <a:r>
              <a:rPr lang="nl-NL" dirty="0"/>
              <a:t>: 0.5</a:t>
            </a:r>
          </a:p>
        </p:txBody>
      </p:sp>
    </p:spTree>
    <p:extLst>
      <p:ext uri="{BB962C8B-B14F-4D97-AF65-F5344CB8AC3E}">
        <p14:creationId xmlns:p14="http://schemas.microsoft.com/office/powerpoint/2010/main" val="27709870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EA9EC8-E947-2490-3FC0-6CEC4324D0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16</a:t>
            </a:fld>
            <a:endParaRPr lang="nl-NL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EB1D52-34DB-B96B-538E-A03D85AE559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 err="1"/>
              <a:t>Measuring</a:t>
            </a:r>
            <a:r>
              <a:rPr lang="nl-NL" dirty="0"/>
              <a:t> string </a:t>
            </a:r>
            <a:r>
              <a:rPr lang="nl-NL" dirty="0" err="1"/>
              <a:t>similarity</a:t>
            </a:r>
            <a:endParaRPr lang="nl-NL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D30C30F-CAAB-775B-78DC-4CFCB05281EF}"/>
              </a:ext>
            </a:extLst>
          </p:cNvPr>
          <p:cNvSpPr/>
          <p:nvPr/>
        </p:nvSpPr>
        <p:spPr>
          <a:xfrm>
            <a:off x="3007208" y="1246712"/>
            <a:ext cx="1484670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OCR Model</a:t>
            </a:r>
          </a:p>
          <a:p>
            <a:pPr algn="ctr"/>
            <a:r>
              <a:rPr lang="nl-NL" dirty="0"/>
              <a:t>(Tesseract)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8550A0E7-2ADC-7768-560D-93A56F2FBE55}"/>
              </a:ext>
            </a:extLst>
          </p:cNvPr>
          <p:cNvSpPr/>
          <p:nvPr/>
        </p:nvSpPr>
        <p:spPr>
          <a:xfrm>
            <a:off x="4652123" y="1703912"/>
            <a:ext cx="424159" cy="14382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Picture 2" descr="Bonnetje: &quot;Ik ga de supermarkten af voor de beste aanbiedingen ...">
            <a:extLst>
              <a:ext uri="{FF2B5EF4-FFF2-40B4-BE49-F238E27FC236}">
                <a16:creationId xmlns:a16="http://schemas.microsoft.com/office/drawing/2014/main" id="{453386A6-61CF-6DDD-49BF-0BDA2365C7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14" y="1726100"/>
            <a:ext cx="667096" cy="10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Bonnetje: &quot;Ik ga de supermarkten af voor de beste aanbiedingen ...">
            <a:extLst>
              <a:ext uri="{FF2B5EF4-FFF2-40B4-BE49-F238E27FC236}">
                <a16:creationId xmlns:a16="http://schemas.microsoft.com/office/drawing/2014/main" id="{895C9FA9-F675-97D0-B4D0-E0C7697E2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14" y="1878500"/>
            <a:ext cx="667096" cy="10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Bonnetje: &quot;Ik ga de supermarkten af voor de beste aanbiedingen ...">
            <a:extLst>
              <a:ext uri="{FF2B5EF4-FFF2-40B4-BE49-F238E27FC236}">
                <a16:creationId xmlns:a16="http://schemas.microsoft.com/office/drawing/2014/main" id="{ABC0DEF8-A51A-E773-69F6-9F24586B0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514" y="2030900"/>
            <a:ext cx="667096" cy="10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Bonnetje: &quot;Ik ga de supermarkten af voor de beste aanbiedingen ...">
            <a:extLst>
              <a:ext uri="{FF2B5EF4-FFF2-40B4-BE49-F238E27FC236}">
                <a16:creationId xmlns:a16="http://schemas.microsoft.com/office/drawing/2014/main" id="{5B21960C-5C91-EA01-73CB-BF8DBE295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914" y="2183300"/>
            <a:ext cx="667096" cy="10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Bonnetje: &quot;Ik ga de supermarkten af voor de beste aanbiedingen ...">
            <a:extLst>
              <a:ext uri="{FF2B5EF4-FFF2-40B4-BE49-F238E27FC236}">
                <a16:creationId xmlns:a16="http://schemas.microsoft.com/office/drawing/2014/main" id="{CE54CA98-261A-594A-AD1F-2961DCE8E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314" y="2335700"/>
            <a:ext cx="667096" cy="10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lded Corner 13">
            <a:extLst>
              <a:ext uri="{FF2B5EF4-FFF2-40B4-BE49-F238E27FC236}">
                <a16:creationId xmlns:a16="http://schemas.microsoft.com/office/drawing/2014/main" id="{014B5B7F-D7E3-1062-9386-EC0A8C14C1E4}"/>
              </a:ext>
            </a:extLst>
          </p:cNvPr>
          <p:cNvSpPr/>
          <p:nvPr/>
        </p:nvSpPr>
        <p:spPr>
          <a:xfrm>
            <a:off x="5287751" y="1290661"/>
            <a:ext cx="1562673" cy="691772"/>
          </a:xfrm>
          <a:prstGeom prst="foldedCorne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Product </a:t>
            </a:r>
            <a:r>
              <a:rPr lang="nl-NL" dirty="0" err="1"/>
              <a:t>Texts</a:t>
            </a:r>
            <a:endParaRPr lang="nl-NL" dirty="0"/>
          </a:p>
          <a:p>
            <a:pPr algn="ctr"/>
            <a:r>
              <a:rPr lang="nl-NL" dirty="0"/>
              <a:t>(Tesseract)</a:t>
            </a:r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E9E14C61-780C-3168-0CDE-F1A99585E82E}"/>
              </a:ext>
            </a:extLst>
          </p:cNvPr>
          <p:cNvSpPr/>
          <p:nvPr/>
        </p:nvSpPr>
        <p:spPr>
          <a:xfrm flipV="1">
            <a:off x="2354449" y="1651378"/>
            <a:ext cx="424159" cy="1524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riangle 15">
            <a:extLst>
              <a:ext uri="{FF2B5EF4-FFF2-40B4-BE49-F238E27FC236}">
                <a16:creationId xmlns:a16="http://schemas.microsoft.com/office/drawing/2014/main" id="{DAE86142-8446-43FB-D62D-FB7A466AC9F6}"/>
              </a:ext>
            </a:extLst>
          </p:cNvPr>
          <p:cNvSpPr/>
          <p:nvPr/>
        </p:nvSpPr>
        <p:spPr>
          <a:xfrm>
            <a:off x="3431642" y="2632795"/>
            <a:ext cx="609600" cy="774502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Folded Corner 16">
            <a:extLst>
              <a:ext uri="{FF2B5EF4-FFF2-40B4-BE49-F238E27FC236}">
                <a16:creationId xmlns:a16="http://schemas.microsoft.com/office/drawing/2014/main" id="{DBDD4B55-F54E-DC45-6683-6A39508D4E44}"/>
              </a:ext>
            </a:extLst>
          </p:cNvPr>
          <p:cNvSpPr/>
          <p:nvPr/>
        </p:nvSpPr>
        <p:spPr>
          <a:xfrm>
            <a:off x="5271924" y="2552402"/>
            <a:ext cx="1484668" cy="977208"/>
          </a:xfrm>
          <a:prstGeom prst="foldedCorne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/>
              <a:t>Annotated</a:t>
            </a:r>
            <a:r>
              <a:rPr lang="nl-NL" dirty="0"/>
              <a:t>  Product </a:t>
            </a:r>
            <a:r>
              <a:rPr lang="nl-NL" dirty="0" err="1"/>
              <a:t>Texts</a:t>
            </a:r>
            <a:endParaRPr lang="nl-NL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F16D88A-E2EA-127B-7465-220C22A6045D}"/>
              </a:ext>
            </a:extLst>
          </p:cNvPr>
          <p:cNvSpPr/>
          <p:nvPr/>
        </p:nvSpPr>
        <p:spPr>
          <a:xfrm>
            <a:off x="3431642" y="2353520"/>
            <a:ext cx="627761" cy="57787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C01A3490-A776-A146-427F-3ADE3C05E035}"/>
              </a:ext>
            </a:extLst>
          </p:cNvPr>
          <p:cNvSpPr/>
          <p:nvPr/>
        </p:nvSpPr>
        <p:spPr>
          <a:xfrm flipV="1">
            <a:off x="2372638" y="2876550"/>
            <a:ext cx="424159" cy="1524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BCCEE2FB-B776-279F-4398-8E3FA9DB66C1}"/>
              </a:ext>
            </a:extLst>
          </p:cNvPr>
          <p:cNvSpPr/>
          <p:nvPr/>
        </p:nvSpPr>
        <p:spPr>
          <a:xfrm>
            <a:off x="4632146" y="2961326"/>
            <a:ext cx="424159" cy="14382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Up-Down Arrow 21">
            <a:extLst>
              <a:ext uri="{FF2B5EF4-FFF2-40B4-BE49-F238E27FC236}">
                <a16:creationId xmlns:a16="http://schemas.microsoft.com/office/drawing/2014/main" id="{B205AC0C-9611-CFFB-0119-506A6A73DD87}"/>
              </a:ext>
            </a:extLst>
          </p:cNvPr>
          <p:cNvSpPr/>
          <p:nvPr/>
        </p:nvSpPr>
        <p:spPr>
          <a:xfrm>
            <a:off x="5879489" y="2077574"/>
            <a:ext cx="228600" cy="371302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Right Arrow 22">
            <a:extLst>
              <a:ext uri="{FF2B5EF4-FFF2-40B4-BE49-F238E27FC236}">
                <a16:creationId xmlns:a16="http://schemas.microsoft.com/office/drawing/2014/main" id="{40C487C8-3420-4F7D-D185-87666D0DB29A}"/>
              </a:ext>
            </a:extLst>
          </p:cNvPr>
          <p:cNvSpPr/>
          <p:nvPr/>
        </p:nvSpPr>
        <p:spPr>
          <a:xfrm>
            <a:off x="6202459" y="2103997"/>
            <a:ext cx="647965" cy="22548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3E3441-CB06-6F59-C29F-93EE4ADAF9D6}"/>
              </a:ext>
            </a:extLst>
          </p:cNvPr>
          <p:cNvSpPr txBox="1"/>
          <p:nvPr/>
        </p:nvSpPr>
        <p:spPr>
          <a:xfrm>
            <a:off x="6948844" y="2046293"/>
            <a:ext cx="1795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String </a:t>
            </a:r>
            <a:r>
              <a:rPr lang="nl-NL" dirty="0" err="1"/>
              <a:t>similarities</a:t>
            </a:r>
            <a:endParaRPr lang="nl-NL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451BEE0-D710-DF68-3EE8-9357223062DC}"/>
              </a:ext>
            </a:extLst>
          </p:cNvPr>
          <p:cNvSpPr txBox="1"/>
          <p:nvPr/>
        </p:nvSpPr>
        <p:spPr>
          <a:xfrm>
            <a:off x="2781250" y="3431257"/>
            <a:ext cx="1855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Human annotator</a:t>
            </a:r>
          </a:p>
        </p:txBody>
      </p:sp>
    </p:spTree>
    <p:extLst>
      <p:ext uri="{BB962C8B-B14F-4D97-AF65-F5344CB8AC3E}">
        <p14:creationId xmlns:p14="http://schemas.microsoft.com/office/powerpoint/2010/main" val="4240676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948BC-A737-74CC-4D26-68181D214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0438EC-EA19-2486-667E-C7998F1A50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17</a:t>
            </a:fld>
            <a:endParaRPr lang="nl-NL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1767C3-1532-113C-6B7F-D9CDA2382C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 err="1"/>
              <a:t>Measuring</a:t>
            </a:r>
            <a:r>
              <a:rPr lang="nl-NL" dirty="0"/>
              <a:t> string </a:t>
            </a:r>
            <a:r>
              <a:rPr lang="nl-NL" dirty="0" err="1"/>
              <a:t>similarity</a:t>
            </a:r>
            <a:endParaRPr lang="nl-NL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FBFE4D8-6A8A-D956-0D63-AC136C23B397}"/>
              </a:ext>
            </a:extLst>
          </p:cNvPr>
          <p:cNvSpPr/>
          <p:nvPr/>
        </p:nvSpPr>
        <p:spPr>
          <a:xfrm>
            <a:off x="3007208" y="1246712"/>
            <a:ext cx="1484670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OCR Model</a:t>
            </a:r>
          </a:p>
          <a:p>
            <a:pPr algn="ctr"/>
            <a:r>
              <a:rPr lang="nl-NL" dirty="0"/>
              <a:t>(Tesseract)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BD9F730C-8827-5E1A-73F0-BA4626DAEC62}"/>
              </a:ext>
            </a:extLst>
          </p:cNvPr>
          <p:cNvSpPr/>
          <p:nvPr/>
        </p:nvSpPr>
        <p:spPr>
          <a:xfrm>
            <a:off x="4652123" y="1703912"/>
            <a:ext cx="424159" cy="14382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Picture 2" descr="Bonnetje: &quot;Ik ga de supermarkten af voor de beste aanbiedingen ...">
            <a:extLst>
              <a:ext uri="{FF2B5EF4-FFF2-40B4-BE49-F238E27FC236}">
                <a16:creationId xmlns:a16="http://schemas.microsoft.com/office/drawing/2014/main" id="{A0329492-D162-10FC-16FC-C97E7E88C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14" y="1726100"/>
            <a:ext cx="667096" cy="10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Bonnetje: &quot;Ik ga de supermarkten af voor de beste aanbiedingen ...">
            <a:extLst>
              <a:ext uri="{FF2B5EF4-FFF2-40B4-BE49-F238E27FC236}">
                <a16:creationId xmlns:a16="http://schemas.microsoft.com/office/drawing/2014/main" id="{CEED5CF4-31A7-9B84-1BFD-BD0F716B8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14" y="1878500"/>
            <a:ext cx="667096" cy="10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Bonnetje: &quot;Ik ga de supermarkten af voor de beste aanbiedingen ...">
            <a:extLst>
              <a:ext uri="{FF2B5EF4-FFF2-40B4-BE49-F238E27FC236}">
                <a16:creationId xmlns:a16="http://schemas.microsoft.com/office/drawing/2014/main" id="{BC93BEF5-C090-71DE-8A08-4555B0DAC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514" y="2030900"/>
            <a:ext cx="667096" cy="10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Bonnetje: &quot;Ik ga de supermarkten af voor de beste aanbiedingen ...">
            <a:extLst>
              <a:ext uri="{FF2B5EF4-FFF2-40B4-BE49-F238E27FC236}">
                <a16:creationId xmlns:a16="http://schemas.microsoft.com/office/drawing/2014/main" id="{B5432F12-89B7-D123-3B98-647F69FCA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914" y="2183300"/>
            <a:ext cx="667096" cy="10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Bonnetje: &quot;Ik ga de supermarkten af voor de beste aanbiedingen ...">
            <a:extLst>
              <a:ext uri="{FF2B5EF4-FFF2-40B4-BE49-F238E27FC236}">
                <a16:creationId xmlns:a16="http://schemas.microsoft.com/office/drawing/2014/main" id="{946EE676-11AB-1D8A-9A83-46D657421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314" y="2335700"/>
            <a:ext cx="667096" cy="10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lded Corner 13">
            <a:extLst>
              <a:ext uri="{FF2B5EF4-FFF2-40B4-BE49-F238E27FC236}">
                <a16:creationId xmlns:a16="http://schemas.microsoft.com/office/drawing/2014/main" id="{E85432DA-7A5F-00EF-9E14-B88C30CB62DC}"/>
              </a:ext>
            </a:extLst>
          </p:cNvPr>
          <p:cNvSpPr/>
          <p:nvPr/>
        </p:nvSpPr>
        <p:spPr>
          <a:xfrm>
            <a:off x="5287751" y="1290661"/>
            <a:ext cx="1562673" cy="691772"/>
          </a:xfrm>
          <a:prstGeom prst="foldedCorne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Product </a:t>
            </a:r>
            <a:r>
              <a:rPr lang="nl-NL" dirty="0" err="1"/>
              <a:t>Texts</a:t>
            </a:r>
            <a:endParaRPr lang="nl-NL" dirty="0"/>
          </a:p>
          <a:p>
            <a:pPr algn="ctr"/>
            <a:r>
              <a:rPr lang="nl-NL" dirty="0"/>
              <a:t>(Tesseract)</a:t>
            </a:r>
          </a:p>
        </p:txBody>
      </p:sp>
      <p:sp>
        <p:nvSpPr>
          <p:cNvPr id="16" name="Triangle 15">
            <a:extLst>
              <a:ext uri="{FF2B5EF4-FFF2-40B4-BE49-F238E27FC236}">
                <a16:creationId xmlns:a16="http://schemas.microsoft.com/office/drawing/2014/main" id="{CD1989E5-3856-4E77-2AF1-B3BD6DD46376}"/>
              </a:ext>
            </a:extLst>
          </p:cNvPr>
          <p:cNvSpPr/>
          <p:nvPr/>
        </p:nvSpPr>
        <p:spPr>
          <a:xfrm>
            <a:off x="3431642" y="2632795"/>
            <a:ext cx="609600" cy="774502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Folded Corner 16">
            <a:extLst>
              <a:ext uri="{FF2B5EF4-FFF2-40B4-BE49-F238E27FC236}">
                <a16:creationId xmlns:a16="http://schemas.microsoft.com/office/drawing/2014/main" id="{DBCD2A2A-FC37-1971-A9BE-912E35EC1063}"/>
              </a:ext>
            </a:extLst>
          </p:cNvPr>
          <p:cNvSpPr/>
          <p:nvPr/>
        </p:nvSpPr>
        <p:spPr>
          <a:xfrm>
            <a:off x="5271924" y="2552402"/>
            <a:ext cx="1484668" cy="977208"/>
          </a:xfrm>
          <a:prstGeom prst="foldedCorne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/>
              <a:t>Annotated</a:t>
            </a:r>
            <a:r>
              <a:rPr lang="nl-NL" dirty="0"/>
              <a:t>  Product </a:t>
            </a:r>
            <a:r>
              <a:rPr lang="nl-NL" dirty="0" err="1"/>
              <a:t>Texts</a:t>
            </a:r>
            <a:endParaRPr lang="nl-NL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8234718-3935-A082-D0D3-FC8C5FC70529}"/>
              </a:ext>
            </a:extLst>
          </p:cNvPr>
          <p:cNvSpPr/>
          <p:nvPr/>
        </p:nvSpPr>
        <p:spPr>
          <a:xfrm>
            <a:off x="3431642" y="2353520"/>
            <a:ext cx="627761" cy="57787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17308127-420A-2CBA-FAE1-F150ABEF2112}"/>
              </a:ext>
            </a:extLst>
          </p:cNvPr>
          <p:cNvSpPr/>
          <p:nvPr/>
        </p:nvSpPr>
        <p:spPr>
          <a:xfrm flipV="1">
            <a:off x="2372638" y="2876550"/>
            <a:ext cx="424159" cy="1524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52F30FF7-0F73-2786-D6B2-9A47B3C5AFC0}"/>
              </a:ext>
            </a:extLst>
          </p:cNvPr>
          <p:cNvSpPr/>
          <p:nvPr/>
        </p:nvSpPr>
        <p:spPr>
          <a:xfrm>
            <a:off x="4632146" y="2961326"/>
            <a:ext cx="424159" cy="14382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1D7ECD3-B6D1-96CD-4845-33578FC225A3}"/>
              </a:ext>
            </a:extLst>
          </p:cNvPr>
          <p:cNvSpPr txBox="1"/>
          <p:nvPr/>
        </p:nvSpPr>
        <p:spPr>
          <a:xfrm>
            <a:off x="6948844" y="2046293"/>
            <a:ext cx="1795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String </a:t>
            </a:r>
            <a:r>
              <a:rPr lang="nl-NL" dirty="0" err="1"/>
              <a:t>similarities</a:t>
            </a:r>
            <a:endParaRPr lang="nl-NL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50A2E13-B5AF-157D-24ED-94BCC6AAF990}"/>
              </a:ext>
            </a:extLst>
          </p:cNvPr>
          <p:cNvSpPr txBox="1"/>
          <p:nvPr/>
        </p:nvSpPr>
        <p:spPr>
          <a:xfrm>
            <a:off x="2781250" y="3431257"/>
            <a:ext cx="1855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Human annotator</a:t>
            </a:r>
          </a:p>
        </p:txBody>
      </p:sp>
      <p:sp>
        <p:nvSpPr>
          <p:cNvPr id="27" name="Right Arrow 26">
            <a:extLst>
              <a:ext uri="{FF2B5EF4-FFF2-40B4-BE49-F238E27FC236}">
                <a16:creationId xmlns:a16="http://schemas.microsoft.com/office/drawing/2014/main" id="{F4FD0CD9-AD2F-97DB-AE94-4C36E8668A70}"/>
              </a:ext>
            </a:extLst>
          </p:cNvPr>
          <p:cNvSpPr/>
          <p:nvPr/>
        </p:nvSpPr>
        <p:spPr>
          <a:xfrm flipV="1">
            <a:off x="2331209" y="4373984"/>
            <a:ext cx="424159" cy="1524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C9CC87C0-CF6A-B5C4-7C0E-091A1AE2D8D6}"/>
              </a:ext>
            </a:extLst>
          </p:cNvPr>
          <p:cNvSpPr/>
          <p:nvPr/>
        </p:nvSpPr>
        <p:spPr>
          <a:xfrm>
            <a:off x="3087330" y="4015425"/>
            <a:ext cx="1484670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OCR Model</a:t>
            </a:r>
          </a:p>
          <a:p>
            <a:pPr algn="ctr"/>
            <a:r>
              <a:rPr lang="nl-NL" dirty="0"/>
              <a:t>(PaddleOCR)</a:t>
            </a:r>
          </a:p>
        </p:txBody>
      </p:sp>
      <p:sp>
        <p:nvSpPr>
          <p:cNvPr id="29" name="Right Arrow 28">
            <a:extLst>
              <a:ext uri="{FF2B5EF4-FFF2-40B4-BE49-F238E27FC236}">
                <a16:creationId xmlns:a16="http://schemas.microsoft.com/office/drawing/2014/main" id="{62D73855-A813-1D27-D0B3-200FB748EE6E}"/>
              </a:ext>
            </a:extLst>
          </p:cNvPr>
          <p:cNvSpPr/>
          <p:nvPr/>
        </p:nvSpPr>
        <p:spPr>
          <a:xfrm>
            <a:off x="4691882" y="4307863"/>
            <a:ext cx="424159" cy="14382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Folded Corner 29">
            <a:extLst>
              <a:ext uri="{FF2B5EF4-FFF2-40B4-BE49-F238E27FC236}">
                <a16:creationId xmlns:a16="http://schemas.microsoft.com/office/drawing/2014/main" id="{2B521D36-977D-C0D1-C690-68B14663DF74}"/>
              </a:ext>
            </a:extLst>
          </p:cNvPr>
          <p:cNvSpPr/>
          <p:nvPr/>
        </p:nvSpPr>
        <p:spPr>
          <a:xfrm>
            <a:off x="5350349" y="4008156"/>
            <a:ext cx="1484669" cy="901755"/>
          </a:xfrm>
          <a:prstGeom prst="foldedCorne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Product </a:t>
            </a:r>
            <a:r>
              <a:rPr lang="nl-NL" dirty="0" err="1"/>
              <a:t>Texts</a:t>
            </a:r>
            <a:endParaRPr lang="nl-NL" dirty="0"/>
          </a:p>
          <a:p>
            <a:pPr algn="ctr"/>
            <a:r>
              <a:rPr lang="nl-NL" dirty="0"/>
              <a:t>(PaddleOCR)</a:t>
            </a:r>
          </a:p>
        </p:txBody>
      </p:sp>
      <p:sp>
        <p:nvSpPr>
          <p:cNvPr id="31" name="Up-Down Arrow 30">
            <a:extLst>
              <a:ext uri="{FF2B5EF4-FFF2-40B4-BE49-F238E27FC236}">
                <a16:creationId xmlns:a16="http://schemas.microsoft.com/office/drawing/2014/main" id="{DE78966C-3DF4-CB6E-FAFF-5FBE3CC08777}"/>
              </a:ext>
            </a:extLst>
          </p:cNvPr>
          <p:cNvSpPr/>
          <p:nvPr/>
        </p:nvSpPr>
        <p:spPr>
          <a:xfrm>
            <a:off x="5879489" y="3529610"/>
            <a:ext cx="228600" cy="371302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Right Arrow 31">
            <a:extLst>
              <a:ext uri="{FF2B5EF4-FFF2-40B4-BE49-F238E27FC236}">
                <a16:creationId xmlns:a16="http://schemas.microsoft.com/office/drawing/2014/main" id="{4B4D2CCB-C474-6084-A3C3-FD2BA7D40C74}"/>
              </a:ext>
            </a:extLst>
          </p:cNvPr>
          <p:cNvSpPr/>
          <p:nvPr/>
        </p:nvSpPr>
        <p:spPr>
          <a:xfrm>
            <a:off x="6202459" y="3543403"/>
            <a:ext cx="647965" cy="22548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69EEAED-2912-8865-893B-B1AC78E3C89D}"/>
              </a:ext>
            </a:extLst>
          </p:cNvPr>
          <p:cNvSpPr txBox="1"/>
          <p:nvPr/>
        </p:nvSpPr>
        <p:spPr>
          <a:xfrm>
            <a:off x="6972211" y="3471477"/>
            <a:ext cx="1795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String </a:t>
            </a:r>
            <a:r>
              <a:rPr lang="nl-NL" dirty="0" err="1"/>
              <a:t>similarities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00229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F74E2-FDE4-7268-3F1B-3F3A97CED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46D3FF-5DC9-DFE4-BABC-FDD24377AA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18</a:t>
            </a:fld>
            <a:endParaRPr lang="nl-NL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45F44E-1E2B-C7C2-C32E-3986926DF3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 err="1"/>
              <a:t>Measuring</a:t>
            </a:r>
            <a:r>
              <a:rPr lang="nl-NL" dirty="0"/>
              <a:t> string </a:t>
            </a:r>
            <a:r>
              <a:rPr lang="nl-NL" dirty="0" err="1"/>
              <a:t>similarity</a:t>
            </a:r>
            <a:endParaRPr lang="nl-NL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2950817-DF08-0F14-1B0D-87DBB02F4011}"/>
              </a:ext>
            </a:extLst>
          </p:cNvPr>
          <p:cNvSpPr/>
          <p:nvPr/>
        </p:nvSpPr>
        <p:spPr>
          <a:xfrm>
            <a:off x="3007208" y="1246712"/>
            <a:ext cx="1484670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OCR Model</a:t>
            </a:r>
          </a:p>
          <a:p>
            <a:pPr algn="ctr"/>
            <a:r>
              <a:rPr lang="nl-NL" dirty="0"/>
              <a:t>(Tesseract)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ED9F46AE-88EA-7F64-CE34-6473EC517F8C}"/>
              </a:ext>
            </a:extLst>
          </p:cNvPr>
          <p:cNvSpPr/>
          <p:nvPr/>
        </p:nvSpPr>
        <p:spPr>
          <a:xfrm>
            <a:off x="4652123" y="1703912"/>
            <a:ext cx="424159" cy="14382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Picture 2" descr="Bonnetje: &quot;Ik ga de supermarkten af voor de beste aanbiedingen ...">
            <a:extLst>
              <a:ext uri="{FF2B5EF4-FFF2-40B4-BE49-F238E27FC236}">
                <a16:creationId xmlns:a16="http://schemas.microsoft.com/office/drawing/2014/main" id="{18B0C310-2019-0FED-EBDB-1CE5F6745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14" y="1726100"/>
            <a:ext cx="667096" cy="10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Bonnetje: &quot;Ik ga de supermarkten af voor de beste aanbiedingen ...">
            <a:extLst>
              <a:ext uri="{FF2B5EF4-FFF2-40B4-BE49-F238E27FC236}">
                <a16:creationId xmlns:a16="http://schemas.microsoft.com/office/drawing/2014/main" id="{00591E43-B027-95AD-2018-C83BCA351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14" y="1878500"/>
            <a:ext cx="667096" cy="10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Bonnetje: &quot;Ik ga de supermarkten af voor de beste aanbiedingen ...">
            <a:extLst>
              <a:ext uri="{FF2B5EF4-FFF2-40B4-BE49-F238E27FC236}">
                <a16:creationId xmlns:a16="http://schemas.microsoft.com/office/drawing/2014/main" id="{92BBB216-6E61-9191-7710-82F72323C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514" y="2030900"/>
            <a:ext cx="667096" cy="10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Bonnetje: &quot;Ik ga de supermarkten af voor de beste aanbiedingen ...">
            <a:extLst>
              <a:ext uri="{FF2B5EF4-FFF2-40B4-BE49-F238E27FC236}">
                <a16:creationId xmlns:a16="http://schemas.microsoft.com/office/drawing/2014/main" id="{B0DA527B-6182-5941-E675-C7E32DD55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914" y="2183300"/>
            <a:ext cx="667096" cy="10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Bonnetje: &quot;Ik ga de supermarkten af voor de beste aanbiedingen ...">
            <a:extLst>
              <a:ext uri="{FF2B5EF4-FFF2-40B4-BE49-F238E27FC236}">
                <a16:creationId xmlns:a16="http://schemas.microsoft.com/office/drawing/2014/main" id="{0F1E2DFA-DDAD-E6EB-2227-5760CE202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314" y="2335700"/>
            <a:ext cx="667096" cy="10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lded Corner 13">
            <a:extLst>
              <a:ext uri="{FF2B5EF4-FFF2-40B4-BE49-F238E27FC236}">
                <a16:creationId xmlns:a16="http://schemas.microsoft.com/office/drawing/2014/main" id="{20F2DEA2-CF14-DDB4-B15B-17A70C50A6C2}"/>
              </a:ext>
            </a:extLst>
          </p:cNvPr>
          <p:cNvSpPr/>
          <p:nvPr/>
        </p:nvSpPr>
        <p:spPr>
          <a:xfrm>
            <a:off x="5287751" y="1290661"/>
            <a:ext cx="1562673" cy="691772"/>
          </a:xfrm>
          <a:prstGeom prst="foldedCorne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Product </a:t>
            </a:r>
            <a:r>
              <a:rPr lang="nl-NL" dirty="0" err="1"/>
              <a:t>Texts</a:t>
            </a:r>
            <a:endParaRPr lang="nl-NL" dirty="0"/>
          </a:p>
          <a:p>
            <a:pPr algn="ctr"/>
            <a:r>
              <a:rPr lang="nl-NL" dirty="0"/>
              <a:t>(Tesseract)</a:t>
            </a:r>
          </a:p>
        </p:txBody>
      </p:sp>
      <p:sp>
        <p:nvSpPr>
          <p:cNvPr id="16" name="Triangle 15">
            <a:extLst>
              <a:ext uri="{FF2B5EF4-FFF2-40B4-BE49-F238E27FC236}">
                <a16:creationId xmlns:a16="http://schemas.microsoft.com/office/drawing/2014/main" id="{1D5F637F-F99A-7CF7-FC7C-0687B8AB37E9}"/>
              </a:ext>
            </a:extLst>
          </p:cNvPr>
          <p:cNvSpPr/>
          <p:nvPr/>
        </p:nvSpPr>
        <p:spPr>
          <a:xfrm>
            <a:off x="3431642" y="2632795"/>
            <a:ext cx="609600" cy="774502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Folded Corner 16">
            <a:extLst>
              <a:ext uri="{FF2B5EF4-FFF2-40B4-BE49-F238E27FC236}">
                <a16:creationId xmlns:a16="http://schemas.microsoft.com/office/drawing/2014/main" id="{02CDE97D-3066-B6E9-8D1A-09879D110DEB}"/>
              </a:ext>
            </a:extLst>
          </p:cNvPr>
          <p:cNvSpPr/>
          <p:nvPr/>
        </p:nvSpPr>
        <p:spPr>
          <a:xfrm>
            <a:off x="5271924" y="2552402"/>
            <a:ext cx="1484668" cy="977208"/>
          </a:xfrm>
          <a:prstGeom prst="foldedCorne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/>
              <a:t>Annotated</a:t>
            </a:r>
            <a:r>
              <a:rPr lang="nl-NL" dirty="0"/>
              <a:t>  Product </a:t>
            </a:r>
            <a:r>
              <a:rPr lang="nl-NL" dirty="0" err="1"/>
              <a:t>Texts</a:t>
            </a:r>
            <a:endParaRPr lang="nl-NL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02DB5EF-0941-52BE-2AF8-B2D70875ACAA}"/>
              </a:ext>
            </a:extLst>
          </p:cNvPr>
          <p:cNvSpPr/>
          <p:nvPr/>
        </p:nvSpPr>
        <p:spPr>
          <a:xfrm>
            <a:off x="3431642" y="2353520"/>
            <a:ext cx="627761" cy="57787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801E4AEE-8AC9-A850-399A-76095951E4CE}"/>
              </a:ext>
            </a:extLst>
          </p:cNvPr>
          <p:cNvSpPr/>
          <p:nvPr/>
        </p:nvSpPr>
        <p:spPr>
          <a:xfrm flipV="1">
            <a:off x="2372638" y="2876550"/>
            <a:ext cx="424159" cy="1524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276F9EFE-A862-D2DA-922C-E4DC7A543E66}"/>
              </a:ext>
            </a:extLst>
          </p:cNvPr>
          <p:cNvSpPr/>
          <p:nvPr/>
        </p:nvSpPr>
        <p:spPr>
          <a:xfrm>
            <a:off x="4632146" y="2961326"/>
            <a:ext cx="424159" cy="14382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C6326F4-8497-C385-0F48-488D3D98F22C}"/>
              </a:ext>
            </a:extLst>
          </p:cNvPr>
          <p:cNvSpPr txBox="1"/>
          <p:nvPr/>
        </p:nvSpPr>
        <p:spPr>
          <a:xfrm>
            <a:off x="6948844" y="2046293"/>
            <a:ext cx="1795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String </a:t>
            </a:r>
            <a:r>
              <a:rPr lang="nl-NL" dirty="0" err="1"/>
              <a:t>similarities</a:t>
            </a:r>
            <a:endParaRPr lang="nl-NL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08A19D-F4A2-CF65-1A68-E0F3D185789D}"/>
              </a:ext>
            </a:extLst>
          </p:cNvPr>
          <p:cNvSpPr txBox="1"/>
          <p:nvPr/>
        </p:nvSpPr>
        <p:spPr>
          <a:xfrm>
            <a:off x="2781250" y="3431257"/>
            <a:ext cx="1855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Human annotator</a:t>
            </a:r>
          </a:p>
        </p:txBody>
      </p:sp>
      <p:sp>
        <p:nvSpPr>
          <p:cNvPr id="27" name="Right Arrow 26">
            <a:extLst>
              <a:ext uri="{FF2B5EF4-FFF2-40B4-BE49-F238E27FC236}">
                <a16:creationId xmlns:a16="http://schemas.microsoft.com/office/drawing/2014/main" id="{64DB4DED-9DC1-D31C-F932-0B3D44F96C56}"/>
              </a:ext>
            </a:extLst>
          </p:cNvPr>
          <p:cNvSpPr/>
          <p:nvPr/>
        </p:nvSpPr>
        <p:spPr>
          <a:xfrm flipV="1">
            <a:off x="2331209" y="4373984"/>
            <a:ext cx="424159" cy="1524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DC6B6CF1-CF0F-3B44-26C6-C836692626E3}"/>
              </a:ext>
            </a:extLst>
          </p:cNvPr>
          <p:cNvSpPr/>
          <p:nvPr/>
        </p:nvSpPr>
        <p:spPr>
          <a:xfrm>
            <a:off x="3087330" y="4015425"/>
            <a:ext cx="1484670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OCR Model</a:t>
            </a:r>
          </a:p>
          <a:p>
            <a:pPr algn="ctr"/>
            <a:r>
              <a:rPr lang="nl-NL" dirty="0"/>
              <a:t>(PaddleOCR)</a:t>
            </a:r>
          </a:p>
        </p:txBody>
      </p:sp>
      <p:sp>
        <p:nvSpPr>
          <p:cNvPr id="29" name="Right Arrow 28">
            <a:extLst>
              <a:ext uri="{FF2B5EF4-FFF2-40B4-BE49-F238E27FC236}">
                <a16:creationId xmlns:a16="http://schemas.microsoft.com/office/drawing/2014/main" id="{1DF18332-ED35-031A-CD40-9949DEF85651}"/>
              </a:ext>
            </a:extLst>
          </p:cNvPr>
          <p:cNvSpPr/>
          <p:nvPr/>
        </p:nvSpPr>
        <p:spPr>
          <a:xfrm>
            <a:off x="4691882" y="4307863"/>
            <a:ext cx="424159" cy="14382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Folded Corner 29">
            <a:extLst>
              <a:ext uri="{FF2B5EF4-FFF2-40B4-BE49-F238E27FC236}">
                <a16:creationId xmlns:a16="http://schemas.microsoft.com/office/drawing/2014/main" id="{83866001-CD91-71FE-98EB-9ABA9E874DC6}"/>
              </a:ext>
            </a:extLst>
          </p:cNvPr>
          <p:cNvSpPr/>
          <p:nvPr/>
        </p:nvSpPr>
        <p:spPr>
          <a:xfrm>
            <a:off x="5350349" y="4008156"/>
            <a:ext cx="1484669" cy="901755"/>
          </a:xfrm>
          <a:prstGeom prst="foldedCorne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Product </a:t>
            </a:r>
            <a:r>
              <a:rPr lang="nl-NL" dirty="0" err="1"/>
              <a:t>Texts</a:t>
            </a:r>
            <a:endParaRPr lang="nl-NL" dirty="0"/>
          </a:p>
          <a:p>
            <a:pPr algn="ctr"/>
            <a:r>
              <a:rPr lang="nl-NL" dirty="0"/>
              <a:t>(PaddleOCR)</a:t>
            </a:r>
          </a:p>
        </p:txBody>
      </p:sp>
      <p:sp>
        <p:nvSpPr>
          <p:cNvPr id="31" name="Up-Down Arrow 30">
            <a:extLst>
              <a:ext uri="{FF2B5EF4-FFF2-40B4-BE49-F238E27FC236}">
                <a16:creationId xmlns:a16="http://schemas.microsoft.com/office/drawing/2014/main" id="{FC5BB15F-0F99-DBA5-2C3B-05AA8CB6786B}"/>
              </a:ext>
            </a:extLst>
          </p:cNvPr>
          <p:cNvSpPr/>
          <p:nvPr/>
        </p:nvSpPr>
        <p:spPr>
          <a:xfrm>
            <a:off x="5879489" y="3529610"/>
            <a:ext cx="228600" cy="371302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Right Arrow 31">
            <a:extLst>
              <a:ext uri="{FF2B5EF4-FFF2-40B4-BE49-F238E27FC236}">
                <a16:creationId xmlns:a16="http://schemas.microsoft.com/office/drawing/2014/main" id="{4237FF51-1653-137D-C526-DEA2B112C074}"/>
              </a:ext>
            </a:extLst>
          </p:cNvPr>
          <p:cNvSpPr/>
          <p:nvPr/>
        </p:nvSpPr>
        <p:spPr>
          <a:xfrm>
            <a:off x="6202459" y="3543403"/>
            <a:ext cx="647965" cy="22548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718FC62-AC6F-8313-9898-5095ADF1BD44}"/>
              </a:ext>
            </a:extLst>
          </p:cNvPr>
          <p:cNvSpPr txBox="1"/>
          <p:nvPr/>
        </p:nvSpPr>
        <p:spPr>
          <a:xfrm>
            <a:off x="6972211" y="3471477"/>
            <a:ext cx="1795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String </a:t>
            </a:r>
            <a:r>
              <a:rPr lang="nl-NL" dirty="0" err="1"/>
              <a:t>similarities</a:t>
            </a:r>
            <a:endParaRPr lang="nl-NL" dirty="0"/>
          </a:p>
        </p:txBody>
      </p:sp>
      <p:sp>
        <p:nvSpPr>
          <p:cNvPr id="3" name="Up-Down Arrow 2">
            <a:extLst>
              <a:ext uri="{FF2B5EF4-FFF2-40B4-BE49-F238E27FC236}">
                <a16:creationId xmlns:a16="http://schemas.microsoft.com/office/drawing/2014/main" id="{8825C8B3-75C3-B32A-91B1-6BB07F88D55B}"/>
              </a:ext>
            </a:extLst>
          </p:cNvPr>
          <p:cNvSpPr/>
          <p:nvPr/>
        </p:nvSpPr>
        <p:spPr>
          <a:xfrm>
            <a:off x="7732386" y="2552401"/>
            <a:ext cx="266700" cy="854895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21540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EDE94-A0E7-0E7A-A065-987D0332D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FF241E8-DD46-D605-E935-D8E61FDCAF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19</a:t>
            </a:fld>
            <a:endParaRPr lang="nl-NL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02314E-FEC6-AE3F-36EE-9075DC7022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 err="1"/>
              <a:t>Results</a:t>
            </a:r>
            <a:r>
              <a:rPr lang="nl-NL" dirty="0"/>
              <a:t>: OCR </a:t>
            </a:r>
            <a:r>
              <a:rPr lang="nl-NL" dirty="0" err="1"/>
              <a:t>Texts</a:t>
            </a:r>
            <a:r>
              <a:rPr lang="nl-NL" dirty="0"/>
              <a:t> </a:t>
            </a:r>
            <a:r>
              <a:rPr lang="nl-NL" dirty="0" err="1"/>
              <a:t>vs</a:t>
            </a:r>
            <a:r>
              <a:rPr lang="nl-NL" dirty="0"/>
              <a:t> </a:t>
            </a:r>
            <a:r>
              <a:rPr lang="nl-NL" dirty="0" err="1"/>
              <a:t>Manually</a:t>
            </a:r>
            <a:r>
              <a:rPr lang="nl-NL" dirty="0"/>
              <a:t> </a:t>
            </a:r>
            <a:r>
              <a:rPr lang="nl-NL" dirty="0" err="1"/>
              <a:t>Annotated</a:t>
            </a:r>
            <a:endParaRPr lang="nl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D9FA95-DC7B-F534-6724-3B548F847F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004"/>
          <a:stretch/>
        </p:blipFill>
        <p:spPr>
          <a:xfrm>
            <a:off x="1807468" y="843558"/>
            <a:ext cx="4953000" cy="33827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4D684F-0782-F495-CB12-746DADFC6C32}"/>
              </a:ext>
            </a:extLst>
          </p:cNvPr>
          <p:cNvSpPr txBox="1"/>
          <p:nvPr/>
        </p:nvSpPr>
        <p:spPr>
          <a:xfrm>
            <a:off x="1807468" y="4217989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/>
              <a:t>A significant </a:t>
            </a:r>
            <a:r>
              <a:rPr lang="nl-NL" dirty="0" err="1"/>
              <a:t>difference</a:t>
            </a:r>
            <a:r>
              <a:rPr lang="nl-NL" dirty="0"/>
              <a:t> in OCR </a:t>
            </a:r>
            <a:r>
              <a:rPr lang="nl-NL" dirty="0" err="1"/>
              <a:t>quality</a:t>
            </a:r>
            <a:r>
              <a:rPr lang="nl-NL" dirty="0"/>
              <a:t> </a:t>
            </a:r>
            <a:r>
              <a:rPr lang="nl-NL" dirty="0" err="1"/>
              <a:t>between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two</a:t>
            </a:r>
            <a:r>
              <a:rPr lang="nl-NL" dirty="0"/>
              <a:t> OCR </a:t>
            </a:r>
            <a:r>
              <a:rPr lang="nl-NL" dirty="0" err="1"/>
              <a:t>methods</a:t>
            </a:r>
            <a:r>
              <a:rPr lang="nl-NL" dirty="0"/>
              <a:t> (p &lt;&lt; 0.001)</a:t>
            </a:r>
          </a:p>
        </p:txBody>
      </p:sp>
    </p:spTree>
    <p:extLst>
      <p:ext uri="{BB962C8B-B14F-4D97-AF65-F5344CB8AC3E}">
        <p14:creationId xmlns:p14="http://schemas.microsoft.com/office/powerpoint/2010/main" val="3948060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2B5547-E400-5837-9C87-2D303E6EF0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2</a:t>
            </a:fld>
            <a:endParaRPr lang="nl-NL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123A74-EAF5-6B99-3B57-AF81905F6C7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 err="1"/>
              <a:t>Introduction</a:t>
            </a:r>
            <a:r>
              <a:rPr lang="nl-NL" dirty="0"/>
              <a:t>: smart survey case </a:t>
            </a:r>
            <a:r>
              <a:rPr lang="nl-NL" dirty="0" err="1"/>
              <a:t>study</a:t>
            </a:r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362F7E-E9AD-C90E-8560-7541B54A4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200150"/>
            <a:ext cx="6343072" cy="3124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9C0316-ABEA-199F-872F-4864CA50FCD9}"/>
              </a:ext>
            </a:extLst>
          </p:cNvPr>
          <p:cNvSpPr txBox="1"/>
          <p:nvPr/>
        </p:nvSpPr>
        <p:spPr>
          <a:xfrm>
            <a:off x="2783365" y="4471802"/>
            <a:ext cx="3001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The Household Budget Survey</a:t>
            </a:r>
          </a:p>
        </p:txBody>
      </p:sp>
    </p:spTree>
    <p:extLst>
      <p:ext uri="{BB962C8B-B14F-4D97-AF65-F5344CB8AC3E}">
        <p14:creationId xmlns:p14="http://schemas.microsoft.com/office/powerpoint/2010/main" val="1151712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008C61-7B59-530D-44A7-5E9D37372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>
                <a:solidFill>
                  <a:schemeClr val="bg1"/>
                </a:solidFill>
              </a:rPr>
              <a:pPr algn="ctr"/>
              <a:t>20</a:t>
            </a:fld>
            <a:endParaRPr lang="nl-NL" sz="1200" dirty="0">
              <a:solidFill>
                <a:schemeClr val="bg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4B654E0-7EAA-9EC9-D848-06C8F2F85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Varying</a:t>
            </a:r>
            <a:r>
              <a:rPr lang="nl-NL" dirty="0"/>
              <a:t> </a:t>
            </a:r>
            <a:r>
              <a:rPr lang="nl-NL" dirty="0" err="1"/>
              <a:t>Measurement</a:t>
            </a:r>
            <a:r>
              <a:rPr lang="nl-NL" dirty="0"/>
              <a:t> error on </a:t>
            </a:r>
            <a:r>
              <a:rPr lang="nl-NL" dirty="0" err="1"/>
              <a:t>Coding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07780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ight Arrow 66">
            <a:extLst>
              <a:ext uri="{FF2B5EF4-FFF2-40B4-BE49-F238E27FC236}">
                <a16:creationId xmlns:a16="http://schemas.microsoft.com/office/drawing/2014/main" id="{33D8844A-6F18-A0B2-8CB2-33BC1A6754CC}"/>
              </a:ext>
            </a:extLst>
          </p:cNvPr>
          <p:cNvSpPr/>
          <p:nvPr/>
        </p:nvSpPr>
        <p:spPr>
          <a:xfrm>
            <a:off x="2443662" y="4018287"/>
            <a:ext cx="2356937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8" name="Right Arrow 67">
            <a:extLst>
              <a:ext uri="{FF2B5EF4-FFF2-40B4-BE49-F238E27FC236}">
                <a16:creationId xmlns:a16="http://schemas.microsoft.com/office/drawing/2014/main" id="{B2596093-B8B7-AAA3-DE1D-1FBE709D7513}"/>
              </a:ext>
            </a:extLst>
          </p:cNvPr>
          <p:cNvSpPr/>
          <p:nvPr/>
        </p:nvSpPr>
        <p:spPr>
          <a:xfrm>
            <a:off x="2481761" y="2881058"/>
            <a:ext cx="2356937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9" name="Right Arrow 68">
            <a:extLst>
              <a:ext uri="{FF2B5EF4-FFF2-40B4-BE49-F238E27FC236}">
                <a16:creationId xmlns:a16="http://schemas.microsoft.com/office/drawing/2014/main" id="{6D1A062A-3ABA-3A28-464B-67CD5EB8BCAA}"/>
              </a:ext>
            </a:extLst>
          </p:cNvPr>
          <p:cNvSpPr/>
          <p:nvPr/>
        </p:nvSpPr>
        <p:spPr>
          <a:xfrm>
            <a:off x="2451545" y="1624841"/>
            <a:ext cx="2356937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CB99EE3-B7C4-82D9-C693-7E073BCBA4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21</a:t>
            </a:fld>
            <a:endParaRPr lang="nl-NL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BDFDCA-5A41-5070-D271-70ABC7DECA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/>
              <a:t>Effect on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coding</a:t>
            </a:r>
            <a:r>
              <a:rPr lang="nl-NL" dirty="0"/>
              <a:t> </a:t>
            </a:r>
            <a:r>
              <a:rPr lang="nl-NL" dirty="0" err="1"/>
              <a:t>quality</a:t>
            </a:r>
            <a:endParaRPr lang="nl-NL" dirty="0"/>
          </a:p>
        </p:txBody>
      </p:sp>
      <p:sp>
        <p:nvSpPr>
          <p:cNvPr id="5" name="Folded Corner 4">
            <a:extLst>
              <a:ext uri="{FF2B5EF4-FFF2-40B4-BE49-F238E27FC236}">
                <a16:creationId xmlns:a16="http://schemas.microsoft.com/office/drawing/2014/main" id="{DB2A6C0B-6DB3-5458-37E8-CAAB5F7BD933}"/>
              </a:ext>
            </a:extLst>
          </p:cNvPr>
          <p:cNvSpPr/>
          <p:nvPr/>
        </p:nvSpPr>
        <p:spPr>
          <a:xfrm>
            <a:off x="762000" y="1380056"/>
            <a:ext cx="1524000" cy="751584"/>
          </a:xfrm>
          <a:prstGeom prst="foldedCorne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Product </a:t>
            </a:r>
            <a:r>
              <a:rPr lang="nl-NL" dirty="0" err="1"/>
              <a:t>Texts</a:t>
            </a:r>
            <a:endParaRPr lang="nl-NL" dirty="0"/>
          </a:p>
          <a:p>
            <a:pPr algn="ctr"/>
            <a:r>
              <a:rPr lang="nl-NL" dirty="0"/>
              <a:t>(Tesseract)</a:t>
            </a:r>
          </a:p>
        </p:txBody>
      </p:sp>
      <p:sp>
        <p:nvSpPr>
          <p:cNvPr id="6" name="Folded Corner 5">
            <a:extLst>
              <a:ext uri="{FF2B5EF4-FFF2-40B4-BE49-F238E27FC236}">
                <a16:creationId xmlns:a16="http://schemas.microsoft.com/office/drawing/2014/main" id="{90DE89FE-6DC8-BC8F-17E0-FA09D318D05E}"/>
              </a:ext>
            </a:extLst>
          </p:cNvPr>
          <p:cNvSpPr/>
          <p:nvPr/>
        </p:nvSpPr>
        <p:spPr>
          <a:xfrm>
            <a:off x="714575" y="3824652"/>
            <a:ext cx="1517368" cy="751584"/>
          </a:xfrm>
          <a:prstGeom prst="foldedCorne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Product </a:t>
            </a:r>
            <a:r>
              <a:rPr lang="nl-NL" dirty="0" err="1"/>
              <a:t>Texts</a:t>
            </a:r>
            <a:endParaRPr lang="nl-NL" dirty="0"/>
          </a:p>
          <a:p>
            <a:pPr algn="ctr"/>
            <a:r>
              <a:rPr lang="nl-NL" dirty="0"/>
              <a:t>(PaddleOCR)</a:t>
            </a:r>
          </a:p>
        </p:txBody>
      </p:sp>
      <p:sp>
        <p:nvSpPr>
          <p:cNvPr id="7" name="Folded Corner 6">
            <a:extLst>
              <a:ext uri="{FF2B5EF4-FFF2-40B4-BE49-F238E27FC236}">
                <a16:creationId xmlns:a16="http://schemas.microsoft.com/office/drawing/2014/main" id="{30AACF52-3FF3-A35B-CA99-961FE1A2A881}"/>
              </a:ext>
            </a:extLst>
          </p:cNvPr>
          <p:cNvSpPr/>
          <p:nvPr/>
        </p:nvSpPr>
        <p:spPr>
          <a:xfrm>
            <a:off x="677853" y="2567039"/>
            <a:ext cx="1524000" cy="964808"/>
          </a:xfrm>
          <a:prstGeom prst="foldedCorne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>
                <a:solidFill>
                  <a:schemeClr val="tx1"/>
                </a:solidFill>
              </a:rPr>
              <a:t>Manually</a:t>
            </a:r>
            <a:r>
              <a:rPr lang="nl-NL" dirty="0">
                <a:solidFill>
                  <a:schemeClr val="tx1"/>
                </a:solidFill>
              </a:rPr>
              <a:t> </a:t>
            </a:r>
            <a:r>
              <a:rPr lang="nl-NL" dirty="0" err="1">
                <a:solidFill>
                  <a:schemeClr val="tx1"/>
                </a:solidFill>
              </a:rPr>
              <a:t>Annotated</a:t>
            </a:r>
            <a:r>
              <a:rPr lang="nl-NL" dirty="0">
                <a:solidFill>
                  <a:schemeClr val="tx1"/>
                </a:solidFill>
              </a:rPr>
              <a:t>  Product </a:t>
            </a:r>
            <a:r>
              <a:rPr lang="nl-NL" dirty="0" err="1">
                <a:solidFill>
                  <a:schemeClr val="tx1"/>
                </a:solidFill>
              </a:rPr>
              <a:t>Texts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A3C6DF9-A983-62C4-681B-67F011314346}"/>
              </a:ext>
            </a:extLst>
          </p:cNvPr>
          <p:cNvSpPr/>
          <p:nvPr/>
        </p:nvSpPr>
        <p:spPr>
          <a:xfrm>
            <a:off x="3050630" y="1380056"/>
            <a:ext cx="1219200" cy="31961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Machine Learning </a:t>
            </a:r>
            <a:r>
              <a:rPr lang="nl-NL" dirty="0" err="1"/>
              <a:t>Classifier</a:t>
            </a:r>
            <a:endParaRPr lang="nl-NL" dirty="0"/>
          </a:p>
        </p:txBody>
      </p:sp>
      <p:sp>
        <p:nvSpPr>
          <p:cNvPr id="9" name="Folded Corner 8">
            <a:extLst>
              <a:ext uri="{FF2B5EF4-FFF2-40B4-BE49-F238E27FC236}">
                <a16:creationId xmlns:a16="http://schemas.microsoft.com/office/drawing/2014/main" id="{5988741F-61CC-3231-EFAE-88BC72EE8EB9}"/>
              </a:ext>
            </a:extLst>
          </p:cNvPr>
          <p:cNvSpPr/>
          <p:nvPr/>
        </p:nvSpPr>
        <p:spPr>
          <a:xfrm>
            <a:off x="4876797" y="1401449"/>
            <a:ext cx="1142999" cy="751584"/>
          </a:xfrm>
          <a:prstGeom prst="foldedCorne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/>
              <a:t>Coded</a:t>
            </a:r>
            <a:r>
              <a:rPr lang="nl-NL" dirty="0"/>
              <a:t> items</a:t>
            </a:r>
          </a:p>
        </p:txBody>
      </p:sp>
      <p:sp>
        <p:nvSpPr>
          <p:cNvPr id="12" name="Folded Corner 11">
            <a:extLst>
              <a:ext uri="{FF2B5EF4-FFF2-40B4-BE49-F238E27FC236}">
                <a16:creationId xmlns:a16="http://schemas.microsoft.com/office/drawing/2014/main" id="{29EE7BE9-8B95-A25A-44B4-155C1CCEEF94}"/>
              </a:ext>
            </a:extLst>
          </p:cNvPr>
          <p:cNvSpPr/>
          <p:nvPr/>
        </p:nvSpPr>
        <p:spPr>
          <a:xfrm>
            <a:off x="4874172" y="3794895"/>
            <a:ext cx="1142999" cy="751584"/>
          </a:xfrm>
          <a:prstGeom prst="foldedCorne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/>
              <a:t>Coded</a:t>
            </a:r>
            <a:r>
              <a:rPr lang="nl-NL" dirty="0"/>
              <a:t> items</a:t>
            </a:r>
          </a:p>
        </p:txBody>
      </p:sp>
      <p:sp>
        <p:nvSpPr>
          <p:cNvPr id="13" name="Folded Corner 12">
            <a:extLst>
              <a:ext uri="{FF2B5EF4-FFF2-40B4-BE49-F238E27FC236}">
                <a16:creationId xmlns:a16="http://schemas.microsoft.com/office/drawing/2014/main" id="{45E21479-1B44-771C-E55B-88B269B38888}"/>
              </a:ext>
            </a:extLst>
          </p:cNvPr>
          <p:cNvSpPr/>
          <p:nvPr/>
        </p:nvSpPr>
        <p:spPr>
          <a:xfrm>
            <a:off x="4874171" y="2657666"/>
            <a:ext cx="1142999" cy="751584"/>
          </a:xfrm>
          <a:prstGeom prst="foldedCorne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>
                <a:solidFill>
                  <a:schemeClr val="tx1"/>
                </a:solidFill>
              </a:rPr>
              <a:t>Coded</a:t>
            </a:r>
            <a:r>
              <a:rPr lang="nl-NL" dirty="0">
                <a:solidFill>
                  <a:schemeClr val="tx1"/>
                </a:solidFill>
              </a:rPr>
              <a:t> items</a:t>
            </a:r>
          </a:p>
        </p:txBody>
      </p:sp>
      <p:sp>
        <p:nvSpPr>
          <p:cNvPr id="63" name="Up-Down Arrow 62">
            <a:extLst>
              <a:ext uri="{FF2B5EF4-FFF2-40B4-BE49-F238E27FC236}">
                <a16:creationId xmlns:a16="http://schemas.microsoft.com/office/drawing/2014/main" id="{335C556C-DA90-F8D4-1823-5C22F178F2BF}"/>
              </a:ext>
            </a:extLst>
          </p:cNvPr>
          <p:cNvSpPr/>
          <p:nvPr/>
        </p:nvSpPr>
        <p:spPr>
          <a:xfrm>
            <a:off x="5331370" y="2267614"/>
            <a:ext cx="228600" cy="371302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4" name="Up-Down Arrow 63">
            <a:extLst>
              <a:ext uri="{FF2B5EF4-FFF2-40B4-BE49-F238E27FC236}">
                <a16:creationId xmlns:a16="http://schemas.microsoft.com/office/drawing/2014/main" id="{9FF11523-D19D-51AE-61DA-8558F7E2C91A}"/>
              </a:ext>
            </a:extLst>
          </p:cNvPr>
          <p:cNvSpPr/>
          <p:nvPr/>
        </p:nvSpPr>
        <p:spPr>
          <a:xfrm>
            <a:off x="5331370" y="3397455"/>
            <a:ext cx="228600" cy="371302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0" name="Right Arrow 69">
            <a:extLst>
              <a:ext uri="{FF2B5EF4-FFF2-40B4-BE49-F238E27FC236}">
                <a16:creationId xmlns:a16="http://schemas.microsoft.com/office/drawing/2014/main" id="{DC513F98-E4F7-9911-712E-0CCE6956242F}"/>
              </a:ext>
            </a:extLst>
          </p:cNvPr>
          <p:cNvSpPr/>
          <p:nvPr/>
        </p:nvSpPr>
        <p:spPr>
          <a:xfrm>
            <a:off x="5740827" y="2236557"/>
            <a:ext cx="1345773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1" name="Right Arrow 70">
            <a:extLst>
              <a:ext uri="{FF2B5EF4-FFF2-40B4-BE49-F238E27FC236}">
                <a16:creationId xmlns:a16="http://schemas.microsoft.com/office/drawing/2014/main" id="{FD18467D-B23D-27F1-D776-D94BEBA1B852}"/>
              </a:ext>
            </a:extLst>
          </p:cNvPr>
          <p:cNvSpPr/>
          <p:nvPr/>
        </p:nvSpPr>
        <p:spPr>
          <a:xfrm>
            <a:off x="5740827" y="3415343"/>
            <a:ext cx="1345773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2F4EE8-EF0F-C19C-2048-11ABD27A37C5}"/>
              </a:ext>
            </a:extLst>
          </p:cNvPr>
          <p:cNvSpPr txBox="1"/>
          <p:nvPr/>
        </p:nvSpPr>
        <p:spPr>
          <a:xfrm>
            <a:off x="7127114" y="2178454"/>
            <a:ext cx="1576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/>
              <a:t>Accuracy</a:t>
            </a:r>
            <a:r>
              <a:rPr lang="nl-NL" dirty="0"/>
              <a:t> score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0F9AAFC-D0A8-9A95-31D1-C97FDE5128E8}"/>
              </a:ext>
            </a:extLst>
          </p:cNvPr>
          <p:cNvSpPr txBox="1"/>
          <p:nvPr/>
        </p:nvSpPr>
        <p:spPr>
          <a:xfrm>
            <a:off x="7127114" y="3347181"/>
            <a:ext cx="1576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/>
              <a:t>Accuracy</a:t>
            </a:r>
            <a:r>
              <a:rPr lang="nl-NL" dirty="0"/>
              <a:t> score</a:t>
            </a:r>
          </a:p>
        </p:txBody>
      </p:sp>
      <p:sp>
        <p:nvSpPr>
          <p:cNvPr id="74" name="Up-Down Arrow 73">
            <a:extLst>
              <a:ext uri="{FF2B5EF4-FFF2-40B4-BE49-F238E27FC236}">
                <a16:creationId xmlns:a16="http://schemas.microsoft.com/office/drawing/2014/main" id="{328912EB-6573-855F-E56A-2678A46D7B2B}"/>
              </a:ext>
            </a:extLst>
          </p:cNvPr>
          <p:cNvSpPr/>
          <p:nvPr/>
        </p:nvSpPr>
        <p:spPr>
          <a:xfrm>
            <a:off x="7686518" y="2695407"/>
            <a:ext cx="228600" cy="371302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00593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5FDF6-2553-D4C3-4EE3-61DB832D8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175049-19A6-9E68-D5B8-06D5F6EE81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22</a:t>
            </a:fld>
            <a:endParaRPr lang="nl-NL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D60AC0-1265-1066-422C-C896417A2B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 err="1"/>
              <a:t>Results</a:t>
            </a:r>
            <a:r>
              <a:rPr lang="nl-NL" dirty="0"/>
              <a:t>: How OCR </a:t>
            </a:r>
            <a:r>
              <a:rPr lang="nl-NL" dirty="0" err="1"/>
              <a:t>quality</a:t>
            </a:r>
            <a:r>
              <a:rPr lang="nl-NL" dirty="0"/>
              <a:t> </a:t>
            </a:r>
            <a:r>
              <a:rPr lang="nl-NL" dirty="0" err="1"/>
              <a:t>affects</a:t>
            </a:r>
            <a:r>
              <a:rPr lang="nl-NL" dirty="0"/>
              <a:t> </a:t>
            </a:r>
            <a:r>
              <a:rPr lang="nl-NL" dirty="0" err="1"/>
              <a:t>Coding</a:t>
            </a:r>
            <a:endParaRPr lang="nl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46BAA5-52D0-61D2-C43A-12DBC3C328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638"/>
          <a:stretch/>
        </p:blipFill>
        <p:spPr>
          <a:xfrm>
            <a:off x="2133600" y="925746"/>
            <a:ext cx="4453767" cy="30539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9DCB74-8900-68EB-EE56-DA559FCBB02C}"/>
              </a:ext>
            </a:extLst>
          </p:cNvPr>
          <p:cNvSpPr txBox="1"/>
          <p:nvPr/>
        </p:nvSpPr>
        <p:spPr>
          <a:xfrm>
            <a:off x="1524000" y="4061921"/>
            <a:ext cx="594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/>
              <a:t>Again</a:t>
            </a:r>
            <a:r>
              <a:rPr lang="nl-NL" dirty="0"/>
              <a:t> a significant </a:t>
            </a:r>
            <a:r>
              <a:rPr lang="nl-NL" dirty="0" err="1"/>
              <a:t>difference</a:t>
            </a:r>
            <a:r>
              <a:rPr lang="nl-NL" dirty="0"/>
              <a:t> </a:t>
            </a:r>
            <a:r>
              <a:rPr lang="nl-NL" dirty="0" err="1"/>
              <a:t>between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two</a:t>
            </a:r>
            <a:r>
              <a:rPr lang="nl-NL" dirty="0"/>
              <a:t> OCR </a:t>
            </a:r>
            <a:r>
              <a:rPr lang="nl-NL" dirty="0" err="1"/>
              <a:t>methods</a:t>
            </a:r>
            <a:r>
              <a:rPr lang="nl-NL" dirty="0"/>
              <a:t> (p &lt;&lt; 0.001)</a:t>
            </a:r>
          </a:p>
        </p:txBody>
      </p:sp>
    </p:spTree>
    <p:extLst>
      <p:ext uri="{BB962C8B-B14F-4D97-AF65-F5344CB8AC3E}">
        <p14:creationId xmlns:p14="http://schemas.microsoft.com/office/powerpoint/2010/main" val="11922165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8AB83-BF12-D86D-EB5A-CF4A7A73A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8EE8AB-03AB-1978-A324-FFD2B7ECC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>
                <a:solidFill>
                  <a:schemeClr val="bg1"/>
                </a:solidFill>
              </a:rPr>
              <a:pPr algn="ctr"/>
              <a:t>23</a:t>
            </a:fld>
            <a:endParaRPr lang="nl-NL" sz="1200" dirty="0">
              <a:solidFill>
                <a:schemeClr val="bg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D4ADC3-8975-6D3A-3378-C5E5080B7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Measurement</a:t>
            </a:r>
            <a:r>
              <a:rPr lang="nl-NL" dirty="0"/>
              <a:t> error on </a:t>
            </a:r>
            <a:r>
              <a:rPr lang="nl-NL" dirty="0" err="1"/>
              <a:t>the</a:t>
            </a:r>
            <a:r>
              <a:rPr lang="nl-NL" dirty="0"/>
              <a:t> class </a:t>
            </a:r>
            <a:r>
              <a:rPr lang="nl-NL" dirty="0" err="1"/>
              <a:t>distribution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626185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7725B-8003-7F7E-8F30-5DF530D1D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ight Arrow 66">
            <a:extLst>
              <a:ext uri="{FF2B5EF4-FFF2-40B4-BE49-F238E27FC236}">
                <a16:creationId xmlns:a16="http://schemas.microsoft.com/office/drawing/2014/main" id="{3488282D-AE4E-6D4A-6CD2-5418A41D327B}"/>
              </a:ext>
            </a:extLst>
          </p:cNvPr>
          <p:cNvSpPr/>
          <p:nvPr/>
        </p:nvSpPr>
        <p:spPr>
          <a:xfrm>
            <a:off x="2443662" y="4018287"/>
            <a:ext cx="2356937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8" name="Right Arrow 67">
            <a:extLst>
              <a:ext uri="{FF2B5EF4-FFF2-40B4-BE49-F238E27FC236}">
                <a16:creationId xmlns:a16="http://schemas.microsoft.com/office/drawing/2014/main" id="{B0E79DFE-1950-1913-0B1E-0F16BCAFFE9F}"/>
              </a:ext>
            </a:extLst>
          </p:cNvPr>
          <p:cNvSpPr/>
          <p:nvPr/>
        </p:nvSpPr>
        <p:spPr>
          <a:xfrm>
            <a:off x="2481761" y="2881058"/>
            <a:ext cx="2356937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9" name="Right Arrow 68">
            <a:extLst>
              <a:ext uri="{FF2B5EF4-FFF2-40B4-BE49-F238E27FC236}">
                <a16:creationId xmlns:a16="http://schemas.microsoft.com/office/drawing/2014/main" id="{7EFD1ABF-B3AE-F02E-3C9D-59D567C726DC}"/>
              </a:ext>
            </a:extLst>
          </p:cNvPr>
          <p:cNvSpPr/>
          <p:nvPr/>
        </p:nvSpPr>
        <p:spPr>
          <a:xfrm>
            <a:off x="2451545" y="1624841"/>
            <a:ext cx="2356937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2DA29E-6CEB-797A-6EF0-E047AB51F9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24</a:t>
            </a:fld>
            <a:endParaRPr lang="nl-NL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33867B-1394-F295-8AB1-D363E69CDC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/>
              <a:t>Effect on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coding</a:t>
            </a:r>
            <a:r>
              <a:rPr lang="nl-NL" dirty="0"/>
              <a:t> </a:t>
            </a:r>
            <a:r>
              <a:rPr lang="nl-NL" dirty="0" err="1"/>
              <a:t>quality</a:t>
            </a:r>
            <a:endParaRPr lang="nl-NL" dirty="0"/>
          </a:p>
        </p:txBody>
      </p:sp>
      <p:sp>
        <p:nvSpPr>
          <p:cNvPr id="5" name="Folded Corner 4">
            <a:extLst>
              <a:ext uri="{FF2B5EF4-FFF2-40B4-BE49-F238E27FC236}">
                <a16:creationId xmlns:a16="http://schemas.microsoft.com/office/drawing/2014/main" id="{DEC69652-4A09-6992-3FA5-82446812D760}"/>
              </a:ext>
            </a:extLst>
          </p:cNvPr>
          <p:cNvSpPr/>
          <p:nvPr/>
        </p:nvSpPr>
        <p:spPr>
          <a:xfrm>
            <a:off x="762000" y="1380056"/>
            <a:ext cx="1524000" cy="751584"/>
          </a:xfrm>
          <a:prstGeom prst="foldedCorne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Product </a:t>
            </a:r>
            <a:r>
              <a:rPr lang="nl-NL" dirty="0" err="1"/>
              <a:t>Texts</a:t>
            </a:r>
            <a:endParaRPr lang="nl-NL" dirty="0"/>
          </a:p>
          <a:p>
            <a:pPr algn="ctr"/>
            <a:r>
              <a:rPr lang="nl-NL" dirty="0"/>
              <a:t>(Tesseract)</a:t>
            </a:r>
          </a:p>
        </p:txBody>
      </p:sp>
      <p:sp>
        <p:nvSpPr>
          <p:cNvPr id="6" name="Folded Corner 5">
            <a:extLst>
              <a:ext uri="{FF2B5EF4-FFF2-40B4-BE49-F238E27FC236}">
                <a16:creationId xmlns:a16="http://schemas.microsoft.com/office/drawing/2014/main" id="{981F5261-F413-EAA7-F82A-ED91DD1DAE92}"/>
              </a:ext>
            </a:extLst>
          </p:cNvPr>
          <p:cNvSpPr/>
          <p:nvPr/>
        </p:nvSpPr>
        <p:spPr>
          <a:xfrm>
            <a:off x="714575" y="3824652"/>
            <a:ext cx="1517368" cy="751584"/>
          </a:xfrm>
          <a:prstGeom prst="foldedCorne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Product </a:t>
            </a:r>
            <a:r>
              <a:rPr lang="nl-NL" dirty="0" err="1"/>
              <a:t>Texts</a:t>
            </a:r>
            <a:endParaRPr lang="nl-NL" dirty="0"/>
          </a:p>
          <a:p>
            <a:pPr algn="ctr"/>
            <a:r>
              <a:rPr lang="nl-NL" dirty="0"/>
              <a:t>(PaddleOCR)</a:t>
            </a:r>
          </a:p>
        </p:txBody>
      </p:sp>
      <p:sp>
        <p:nvSpPr>
          <p:cNvPr id="7" name="Folded Corner 6">
            <a:extLst>
              <a:ext uri="{FF2B5EF4-FFF2-40B4-BE49-F238E27FC236}">
                <a16:creationId xmlns:a16="http://schemas.microsoft.com/office/drawing/2014/main" id="{7EB14C51-F1D0-112F-332C-971EB0B985B3}"/>
              </a:ext>
            </a:extLst>
          </p:cNvPr>
          <p:cNvSpPr/>
          <p:nvPr/>
        </p:nvSpPr>
        <p:spPr>
          <a:xfrm>
            <a:off x="677853" y="2567039"/>
            <a:ext cx="1524000" cy="964808"/>
          </a:xfrm>
          <a:prstGeom prst="foldedCorne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>
                <a:solidFill>
                  <a:schemeClr val="tx1"/>
                </a:solidFill>
              </a:rPr>
              <a:t>Manually</a:t>
            </a:r>
            <a:r>
              <a:rPr lang="nl-NL" dirty="0">
                <a:solidFill>
                  <a:schemeClr val="tx1"/>
                </a:solidFill>
              </a:rPr>
              <a:t> </a:t>
            </a:r>
            <a:r>
              <a:rPr lang="nl-NL" dirty="0" err="1">
                <a:solidFill>
                  <a:schemeClr val="tx1"/>
                </a:solidFill>
              </a:rPr>
              <a:t>Annotated</a:t>
            </a:r>
            <a:r>
              <a:rPr lang="nl-NL" dirty="0">
                <a:solidFill>
                  <a:schemeClr val="tx1"/>
                </a:solidFill>
              </a:rPr>
              <a:t>  Product </a:t>
            </a:r>
            <a:r>
              <a:rPr lang="nl-NL" dirty="0" err="1">
                <a:solidFill>
                  <a:schemeClr val="tx1"/>
                </a:solidFill>
              </a:rPr>
              <a:t>Texts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DED217A-70C1-D558-EDFE-32BE2CCE0588}"/>
              </a:ext>
            </a:extLst>
          </p:cNvPr>
          <p:cNvSpPr/>
          <p:nvPr/>
        </p:nvSpPr>
        <p:spPr>
          <a:xfrm>
            <a:off x="3050630" y="1380056"/>
            <a:ext cx="1219200" cy="31961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Machine Learning </a:t>
            </a:r>
            <a:r>
              <a:rPr lang="nl-NL" dirty="0" err="1"/>
              <a:t>Classifier</a:t>
            </a:r>
            <a:endParaRPr lang="nl-NL" dirty="0"/>
          </a:p>
        </p:txBody>
      </p:sp>
      <p:sp>
        <p:nvSpPr>
          <p:cNvPr id="9" name="Folded Corner 8">
            <a:extLst>
              <a:ext uri="{FF2B5EF4-FFF2-40B4-BE49-F238E27FC236}">
                <a16:creationId xmlns:a16="http://schemas.microsoft.com/office/drawing/2014/main" id="{6544D625-B8F8-FEB0-C325-14CA2EB582E5}"/>
              </a:ext>
            </a:extLst>
          </p:cNvPr>
          <p:cNvSpPr/>
          <p:nvPr/>
        </p:nvSpPr>
        <p:spPr>
          <a:xfrm>
            <a:off x="4876797" y="1401449"/>
            <a:ext cx="1142999" cy="751584"/>
          </a:xfrm>
          <a:prstGeom prst="foldedCorne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/>
              <a:t>Coded</a:t>
            </a:r>
            <a:r>
              <a:rPr lang="nl-NL" dirty="0"/>
              <a:t> items</a:t>
            </a:r>
          </a:p>
        </p:txBody>
      </p:sp>
      <p:sp>
        <p:nvSpPr>
          <p:cNvPr id="12" name="Folded Corner 11">
            <a:extLst>
              <a:ext uri="{FF2B5EF4-FFF2-40B4-BE49-F238E27FC236}">
                <a16:creationId xmlns:a16="http://schemas.microsoft.com/office/drawing/2014/main" id="{94576E9E-D851-92EC-7360-17AB121B7F49}"/>
              </a:ext>
            </a:extLst>
          </p:cNvPr>
          <p:cNvSpPr/>
          <p:nvPr/>
        </p:nvSpPr>
        <p:spPr>
          <a:xfrm>
            <a:off x="4874172" y="3794895"/>
            <a:ext cx="1142999" cy="751584"/>
          </a:xfrm>
          <a:prstGeom prst="foldedCorne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/>
              <a:t>Coded</a:t>
            </a:r>
            <a:r>
              <a:rPr lang="nl-NL" dirty="0"/>
              <a:t> items</a:t>
            </a:r>
          </a:p>
        </p:txBody>
      </p:sp>
      <p:sp>
        <p:nvSpPr>
          <p:cNvPr id="13" name="Folded Corner 12">
            <a:extLst>
              <a:ext uri="{FF2B5EF4-FFF2-40B4-BE49-F238E27FC236}">
                <a16:creationId xmlns:a16="http://schemas.microsoft.com/office/drawing/2014/main" id="{E56F45B0-2AAC-91AE-FF3B-220F27D16AAA}"/>
              </a:ext>
            </a:extLst>
          </p:cNvPr>
          <p:cNvSpPr/>
          <p:nvPr/>
        </p:nvSpPr>
        <p:spPr>
          <a:xfrm>
            <a:off x="4874171" y="2657666"/>
            <a:ext cx="1142999" cy="751584"/>
          </a:xfrm>
          <a:prstGeom prst="foldedCorne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>
                <a:solidFill>
                  <a:schemeClr val="tx1"/>
                </a:solidFill>
              </a:rPr>
              <a:t>Coded</a:t>
            </a:r>
            <a:r>
              <a:rPr lang="nl-NL" dirty="0">
                <a:solidFill>
                  <a:schemeClr val="tx1"/>
                </a:solidFill>
              </a:rPr>
              <a:t> items</a:t>
            </a:r>
          </a:p>
        </p:txBody>
      </p:sp>
      <p:sp>
        <p:nvSpPr>
          <p:cNvPr id="63" name="Up-Down Arrow 62">
            <a:extLst>
              <a:ext uri="{FF2B5EF4-FFF2-40B4-BE49-F238E27FC236}">
                <a16:creationId xmlns:a16="http://schemas.microsoft.com/office/drawing/2014/main" id="{A78A42F5-5691-C7A3-415B-96DCE96D25EA}"/>
              </a:ext>
            </a:extLst>
          </p:cNvPr>
          <p:cNvSpPr/>
          <p:nvPr/>
        </p:nvSpPr>
        <p:spPr>
          <a:xfrm>
            <a:off x="5331370" y="2267614"/>
            <a:ext cx="228600" cy="371302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4" name="Up-Down Arrow 63">
            <a:extLst>
              <a:ext uri="{FF2B5EF4-FFF2-40B4-BE49-F238E27FC236}">
                <a16:creationId xmlns:a16="http://schemas.microsoft.com/office/drawing/2014/main" id="{720AAC3E-CDF9-3D08-F574-18B61CDEB2A3}"/>
              </a:ext>
            </a:extLst>
          </p:cNvPr>
          <p:cNvSpPr/>
          <p:nvPr/>
        </p:nvSpPr>
        <p:spPr>
          <a:xfrm>
            <a:off x="5331370" y="3397455"/>
            <a:ext cx="228600" cy="371302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59211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851B0-1015-807E-A814-AED358515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ight Arrow 66">
            <a:extLst>
              <a:ext uri="{FF2B5EF4-FFF2-40B4-BE49-F238E27FC236}">
                <a16:creationId xmlns:a16="http://schemas.microsoft.com/office/drawing/2014/main" id="{2E05546E-98E5-BF87-65F0-4DB46B2AF525}"/>
              </a:ext>
            </a:extLst>
          </p:cNvPr>
          <p:cNvSpPr/>
          <p:nvPr/>
        </p:nvSpPr>
        <p:spPr>
          <a:xfrm>
            <a:off x="2443662" y="4018287"/>
            <a:ext cx="2356937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8" name="Right Arrow 67">
            <a:extLst>
              <a:ext uri="{FF2B5EF4-FFF2-40B4-BE49-F238E27FC236}">
                <a16:creationId xmlns:a16="http://schemas.microsoft.com/office/drawing/2014/main" id="{8BD67CE7-987B-B234-E20A-933BFF2023FD}"/>
              </a:ext>
            </a:extLst>
          </p:cNvPr>
          <p:cNvSpPr/>
          <p:nvPr/>
        </p:nvSpPr>
        <p:spPr>
          <a:xfrm>
            <a:off x="2481761" y="2881058"/>
            <a:ext cx="2356937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9" name="Right Arrow 68">
            <a:extLst>
              <a:ext uri="{FF2B5EF4-FFF2-40B4-BE49-F238E27FC236}">
                <a16:creationId xmlns:a16="http://schemas.microsoft.com/office/drawing/2014/main" id="{DD7B8630-62A8-4630-3E00-241FFC4068EB}"/>
              </a:ext>
            </a:extLst>
          </p:cNvPr>
          <p:cNvSpPr/>
          <p:nvPr/>
        </p:nvSpPr>
        <p:spPr>
          <a:xfrm>
            <a:off x="2451545" y="1624841"/>
            <a:ext cx="2356937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F50714-043B-787B-1BFE-C3CA9887A5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25</a:t>
            </a:fld>
            <a:endParaRPr lang="nl-NL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558B62-8E8D-7F29-9877-6513A04A40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/>
              <a:t>Effect on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coding</a:t>
            </a:r>
            <a:r>
              <a:rPr lang="nl-NL" dirty="0"/>
              <a:t> </a:t>
            </a:r>
            <a:r>
              <a:rPr lang="nl-NL" dirty="0" err="1"/>
              <a:t>quality</a:t>
            </a:r>
            <a:endParaRPr lang="nl-NL" dirty="0"/>
          </a:p>
        </p:txBody>
      </p:sp>
      <p:sp>
        <p:nvSpPr>
          <p:cNvPr id="5" name="Folded Corner 4">
            <a:extLst>
              <a:ext uri="{FF2B5EF4-FFF2-40B4-BE49-F238E27FC236}">
                <a16:creationId xmlns:a16="http://schemas.microsoft.com/office/drawing/2014/main" id="{C616648E-750E-51C0-FE97-AFD7A1140BBB}"/>
              </a:ext>
            </a:extLst>
          </p:cNvPr>
          <p:cNvSpPr/>
          <p:nvPr/>
        </p:nvSpPr>
        <p:spPr>
          <a:xfrm>
            <a:off x="762000" y="1380056"/>
            <a:ext cx="1524000" cy="751584"/>
          </a:xfrm>
          <a:prstGeom prst="foldedCorne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Product </a:t>
            </a:r>
            <a:r>
              <a:rPr lang="nl-NL" dirty="0" err="1"/>
              <a:t>Texts</a:t>
            </a:r>
            <a:endParaRPr lang="nl-NL" dirty="0"/>
          </a:p>
          <a:p>
            <a:pPr algn="ctr"/>
            <a:r>
              <a:rPr lang="nl-NL" dirty="0"/>
              <a:t>(Tesseract)</a:t>
            </a:r>
          </a:p>
        </p:txBody>
      </p:sp>
      <p:sp>
        <p:nvSpPr>
          <p:cNvPr id="6" name="Folded Corner 5">
            <a:extLst>
              <a:ext uri="{FF2B5EF4-FFF2-40B4-BE49-F238E27FC236}">
                <a16:creationId xmlns:a16="http://schemas.microsoft.com/office/drawing/2014/main" id="{44D0DE2C-A188-5DA7-F4A1-FA16F9AA2F00}"/>
              </a:ext>
            </a:extLst>
          </p:cNvPr>
          <p:cNvSpPr/>
          <p:nvPr/>
        </p:nvSpPr>
        <p:spPr>
          <a:xfrm>
            <a:off x="714575" y="3824652"/>
            <a:ext cx="1517368" cy="751584"/>
          </a:xfrm>
          <a:prstGeom prst="foldedCorne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Product </a:t>
            </a:r>
            <a:r>
              <a:rPr lang="nl-NL" dirty="0" err="1"/>
              <a:t>Texts</a:t>
            </a:r>
            <a:endParaRPr lang="nl-NL" dirty="0"/>
          </a:p>
          <a:p>
            <a:pPr algn="ctr"/>
            <a:r>
              <a:rPr lang="nl-NL" dirty="0"/>
              <a:t>(PaddleOCR)</a:t>
            </a:r>
          </a:p>
        </p:txBody>
      </p:sp>
      <p:sp>
        <p:nvSpPr>
          <p:cNvPr id="7" name="Folded Corner 6">
            <a:extLst>
              <a:ext uri="{FF2B5EF4-FFF2-40B4-BE49-F238E27FC236}">
                <a16:creationId xmlns:a16="http://schemas.microsoft.com/office/drawing/2014/main" id="{996249D6-B405-4EEB-F338-9078B32E30ED}"/>
              </a:ext>
            </a:extLst>
          </p:cNvPr>
          <p:cNvSpPr/>
          <p:nvPr/>
        </p:nvSpPr>
        <p:spPr>
          <a:xfrm>
            <a:off x="677853" y="2567039"/>
            <a:ext cx="1524000" cy="964808"/>
          </a:xfrm>
          <a:prstGeom prst="foldedCorne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>
                <a:solidFill>
                  <a:schemeClr val="tx1"/>
                </a:solidFill>
              </a:rPr>
              <a:t>Manually</a:t>
            </a:r>
            <a:r>
              <a:rPr lang="nl-NL" dirty="0">
                <a:solidFill>
                  <a:schemeClr val="tx1"/>
                </a:solidFill>
              </a:rPr>
              <a:t> </a:t>
            </a:r>
            <a:r>
              <a:rPr lang="nl-NL" dirty="0" err="1">
                <a:solidFill>
                  <a:schemeClr val="tx1"/>
                </a:solidFill>
              </a:rPr>
              <a:t>Annotated</a:t>
            </a:r>
            <a:r>
              <a:rPr lang="nl-NL" dirty="0">
                <a:solidFill>
                  <a:schemeClr val="tx1"/>
                </a:solidFill>
              </a:rPr>
              <a:t>  Product </a:t>
            </a:r>
            <a:r>
              <a:rPr lang="nl-NL" dirty="0" err="1">
                <a:solidFill>
                  <a:schemeClr val="tx1"/>
                </a:solidFill>
              </a:rPr>
              <a:t>Texts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291DD58-170C-E66A-CA81-B13079269A7A}"/>
              </a:ext>
            </a:extLst>
          </p:cNvPr>
          <p:cNvSpPr/>
          <p:nvPr/>
        </p:nvSpPr>
        <p:spPr>
          <a:xfrm>
            <a:off x="3050630" y="1380056"/>
            <a:ext cx="1219200" cy="31961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Machine Learning </a:t>
            </a:r>
            <a:r>
              <a:rPr lang="nl-NL" dirty="0" err="1"/>
              <a:t>Classifier</a:t>
            </a:r>
            <a:endParaRPr lang="nl-NL" dirty="0"/>
          </a:p>
        </p:txBody>
      </p:sp>
      <p:sp>
        <p:nvSpPr>
          <p:cNvPr id="9" name="Folded Corner 8">
            <a:extLst>
              <a:ext uri="{FF2B5EF4-FFF2-40B4-BE49-F238E27FC236}">
                <a16:creationId xmlns:a16="http://schemas.microsoft.com/office/drawing/2014/main" id="{C9DB9A42-67DA-611F-CF47-4E42F713860D}"/>
              </a:ext>
            </a:extLst>
          </p:cNvPr>
          <p:cNvSpPr/>
          <p:nvPr/>
        </p:nvSpPr>
        <p:spPr>
          <a:xfrm>
            <a:off x="4876797" y="1401449"/>
            <a:ext cx="1142999" cy="751584"/>
          </a:xfrm>
          <a:prstGeom prst="foldedCorne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/>
              <a:t>Coded</a:t>
            </a:r>
            <a:r>
              <a:rPr lang="nl-NL" dirty="0"/>
              <a:t> items</a:t>
            </a:r>
          </a:p>
        </p:txBody>
      </p:sp>
      <p:sp>
        <p:nvSpPr>
          <p:cNvPr id="12" name="Folded Corner 11">
            <a:extLst>
              <a:ext uri="{FF2B5EF4-FFF2-40B4-BE49-F238E27FC236}">
                <a16:creationId xmlns:a16="http://schemas.microsoft.com/office/drawing/2014/main" id="{967383C1-39E5-14DA-0048-F2700C1BCAEE}"/>
              </a:ext>
            </a:extLst>
          </p:cNvPr>
          <p:cNvSpPr/>
          <p:nvPr/>
        </p:nvSpPr>
        <p:spPr>
          <a:xfrm>
            <a:off x="4874172" y="3794895"/>
            <a:ext cx="1142999" cy="751584"/>
          </a:xfrm>
          <a:prstGeom prst="foldedCorne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/>
              <a:t>Coded</a:t>
            </a:r>
            <a:r>
              <a:rPr lang="nl-NL" dirty="0"/>
              <a:t> items</a:t>
            </a:r>
          </a:p>
        </p:txBody>
      </p:sp>
      <p:sp>
        <p:nvSpPr>
          <p:cNvPr id="13" name="Folded Corner 12">
            <a:extLst>
              <a:ext uri="{FF2B5EF4-FFF2-40B4-BE49-F238E27FC236}">
                <a16:creationId xmlns:a16="http://schemas.microsoft.com/office/drawing/2014/main" id="{D0C6A8C2-27C5-BB9F-3620-DF1232E9F952}"/>
              </a:ext>
            </a:extLst>
          </p:cNvPr>
          <p:cNvSpPr/>
          <p:nvPr/>
        </p:nvSpPr>
        <p:spPr>
          <a:xfrm>
            <a:off x="4874171" y="2657666"/>
            <a:ext cx="1142999" cy="751584"/>
          </a:xfrm>
          <a:prstGeom prst="foldedCorne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>
                <a:solidFill>
                  <a:schemeClr val="tx1"/>
                </a:solidFill>
              </a:rPr>
              <a:t>Coded</a:t>
            </a:r>
            <a:r>
              <a:rPr lang="nl-NL" dirty="0">
                <a:solidFill>
                  <a:schemeClr val="tx1"/>
                </a:solidFill>
              </a:rPr>
              <a:t> items</a:t>
            </a:r>
          </a:p>
        </p:txBody>
      </p:sp>
      <p:sp>
        <p:nvSpPr>
          <p:cNvPr id="63" name="Up-Down Arrow 62">
            <a:extLst>
              <a:ext uri="{FF2B5EF4-FFF2-40B4-BE49-F238E27FC236}">
                <a16:creationId xmlns:a16="http://schemas.microsoft.com/office/drawing/2014/main" id="{A4DE06E3-EA1A-3D3D-3B89-95EBF2FE2458}"/>
              </a:ext>
            </a:extLst>
          </p:cNvPr>
          <p:cNvSpPr/>
          <p:nvPr/>
        </p:nvSpPr>
        <p:spPr>
          <a:xfrm>
            <a:off x="5331370" y="2267614"/>
            <a:ext cx="228600" cy="371302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4" name="Up-Down Arrow 63">
            <a:extLst>
              <a:ext uri="{FF2B5EF4-FFF2-40B4-BE49-F238E27FC236}">
                <a16:creationId xmlns:a16="http://schemas.microsoft.com/office/drawing/2014/main" id="{DF55343F-BCF3-2F29-3B10-441048413DF3}"/>
              </a:ext>
            </a:extLst>
          </p:cNvPr>
          <p:cNvSpPr/>
          <p:nvPr/>
        </p:nvSpPr>
        <p:spPr>
          <a:xfrm>
            <a:off x="5331370" y="3397455"/>
            <a:ext cx="228600" cy="371302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0" name="Right Arrow 69">
            <a:extLst>
              <a:ext uri="{FF2B5EF4-FFF2-40B4-BE49-F238E27FC236}">
                <a16:creationId xmlns:a16="http://schemas.microsoft.com/office/drawing/2014/main" id="{A6CD9085-7A99-58C6-0A5D-74250CB4D199}"/>
              </a:ext>
            </a:extLst>
          </p:cNvPr>
          <p:cNvSpPr/>
          <p:nvPr/>
        </p:nvSpPr>
        <p:spPr>
          <a:xfrm>
            <a:off x="5740827" y="2236557"/>
            <a:ext cx="1345773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1" name="Right Arrow 70">
            <a:extLst>
              <a:ext uri="{FF2B5EF4-FFF2-40B4-BE49-F238E27FC236}">
                <a16:creationId xmlns:a16="http://schemas.microsoft.com/office/drawing/2014/main" id="{D07982B8-9EE2-8DB8-8877-A0F67A32B0A3}"/>
              </a:ext>
            </a:extLst>
          </p:cNvPr>
          <p:cNvSpPr/>
          <p:nvPr/>
        </p:nvSpPr>
        <p:spPr>
          <a:xfrm>
            <a:off x="5740827" y="3415343"/>
            <a:ext cx="1345773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3B7357C-AFED-CB53-7307-9DBCF53D36BC}"/>
              </a:ext>
            </a:extLst>
          </p:cNvPr>
          <p:cNvSpPr txBox="1"/>
          <p:nvPr/>
        </p:nvSpPr>
        <p:spPr>
          <a:xfrm>
            <a:off x="7127114" y="2178454"/>
            <a:ext cx="1763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/>
              <a:t>Contingency</a:t>
            </a:r>
            <a:r>
              <a:rPr lang="nl-NL" dirty="0"/>
              <a:t> matrix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73A1BB6-52FB-68E6-F700-376803E6576B}"/>
              </a:ext>
            </a:extLst>
          </p:cNvPr>
          <p:cNvSpPr txBox="1"/>
          <p:nvPr/>
        </p:nvSpPr>
        <p:spPr>
          <a:xfrm>
            <a:off x="7127114" y="3347181"/>
            <a:ext cx="14005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/>
              <a:t>Contingency</a:t>
            </a:r>
            <a:r>
              <a:rPr lang="nl-NL" dirty="0"/>
              <a:t> </a:t>
            </a:r>
            <a:br>
              <a:rPr lang="nl-NL" dirty="0"/>
            </a:br>
            <a:r>
              <a:rPr lang="nl-NL" dirty="0"/>
              <a:t>matrix</a:t>
            </a:r>
          </a:p>
        </p:txBody>
      </p:sp>
    </p:spTree>
    <p:extLst>
      <p:ext uri="{BB962C8B-B14F-4D97-AF65-F5344CB8AC3E}">
        <p14:creationId xmlns:p14="http://schemas.microsoft.com/office/powerpoint/2010/main" val="32410997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147323-3572-4B11-D8DE-11AFFB8B49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26</a:t>
            </a:fld>
            <a:endParaRPr lang="nl-NL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6B5A11-C92F-225E-9A9E-DD7939D7EC4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/>
              <a:t>Class </a:t>
            </a:r>
            <a:r>
              <a:rPr lang="nl-NL" dirty="0" err="1"/>
              <a:t>distribution</a:t>
            </a:r>
            <a:r>
              <a:rPr lang="nl-NL" dirty="0"/>
              <a:t> </a:t>
            </a:r>
            <a:r>
              <a:rPr lang="nl-NL" dirty="0" err="1"/>
              <a:t>vs</a:t>
            </a:r>
            <a:r>
              <a:rPr lang="nl-NL" dirty="0"/>
              <a:t> “</a:t>
            </a:r>
            <a:r>
              <a:rPr lang="nl-NL" dirty="0" err="1"/>
              <a:t>ground</a:t>
            </a:r>
            <a:r>
              <a:rPr lang="nl-NL" dirty="0"/>
              <a:t> </a:t>
            </a:r>
            <a:r>
              <a:rPr lang="nl-NL" dirty="0" err="1"/>
              <a:t>truth</a:t>
            </a:r>
            <a:r>
              <a:rPr lang="nl-NL" dirty="0"/>
              <a:t> labels”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6B8BA9-FBBB-6ABA-1B1E-37D16000F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620" y="1094718"/>
            <a:ext cx="4037116" cy="30183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9E8FFC-B72B-4A74-445F-C06683D4F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1256" y="1094718"/>
            <a:ext cx="4129238" cy="30839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798F7EE-30F2-40B9-48E5-59F7A2290FFA}"/>
              </a:ext>
            </a:extLst>
          </p:cNvPr>
          <p:cNvSpPr txBox="1"/>
          <p:nvPr/>
        </p:nvSpPr>
        <p:spPr>
          <a:xfrm>
            <a:off x="2354729" y="4309257"/>
            <a:ext cx="4434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dirty="0" err="1"/>
              <a:t>Contingency</a:t>
            </a:r>
            <a:r>
              <a:rPr lang="nl-NL" dirty="0"/>
              <a:t> matrices </a:t>
            </a:r>
          </a:p>
          <a:p>
            <a:pPr algn="ctr"/>
            <a:r>
              <a:rPr lang="nl-NL" dirty="0"/>
              <a:t>Labels OCR </a:t>
            </a:r>
            <a:r>
              <a:rPr lang="nl-NL" dirty="0" err="1"/>
              <a:t>Models</a:t>
            </a:r>
            <a:r>
              <a:rPr lang="nl-NL" dirty="0"/>
              <a:t> </a:t>
            </a:r>
            <a:r>
              <a:rPr lang="nl-NL" dirty="0" err="1"/>
              <a:t>vs</a:t>
            </a:r>
            <a:r>
              <a:rPr lang="nl-NL" dirty="0"/>
              <a:t> Labels </a:t>
            </a:r>
            <a:r>
              <a:rPr lang="nl-NL" dirty="0" err="1"/>
              <a:t>Annotated</a:t>
            </a:r>
            <a:r>
              <a:rPr lang="nl-NL" dirty="0"/>
              <a:t> </a:t>
            </a:r>
            <a:r>
              <a:rPr lang="nl-NL" dirty="0" err="1"/>
              <a:t>Texts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100765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84B38-B630-CEBD-98FC-A342EF5D1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E23AC34-6CDE-F4D9-852B-A7BC59AE20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27</a:t>
            </a:fld>
            <a:endParaRPr lang="nl-NL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350F2A-6C0A-2AA9-D6D0-7D7836D00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/>
              <a:t>Class </a:t>
            </a:r>
            <a:r>
              <a:rPr lang="nl-NL" dirty="0" err="1"/>
              <a:t>distribution</a:t>
            </a:r>
            <a:r>
              <a:rPr lang="nl-NL" dirty="0"/>
              <a:t> </a:t>
            </a:r>
            <a:r>
              <a:rPr lang="nl-NL" dirty="0" err="1"/>
              <a:t>vs</a:t>
            </a:r>
            <a:r>
              <a:rPr lang="nl-NL" dirty="0"/>
              <a:t> “</a:t>
            </a:r>
            <a:r>
              <a:rPr lang="nl-NL" dirty="0" err="1"/>
              <a:t>ground</a:t>
            </a:r>
            <a:r>
              <a:rPr lang="nl-NL" dirty="0"/>
              <a:t> </a:t>
            </a:r>
            <a:r>
              <a:rPr lang="nl-NL" dirty="0" err="1"/>
              <a:t>truth</a:t>
            </a:r>
            <a:r>
              <a:rPr lang="nl-NL" dirty="0"/>
              <a:t> labels”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F74B33-6157-BA0A-E9EA-CFA70F27A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620" y="1094718"/>
            <a:ext cx="4037116" cy="30183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15CCDF-4859-B6DA-ED0E-13870997C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1256" y="1094718"/>
            <a:ext cx="4129238" cy="30839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5EC7009-C5C8-B4A5-E0EE-1715E63856E4}"/>
              </a:ext>
            </a:extLst>
          </p:cNvPr>
          <p:cNvSpPr txBox="1"/>
          <p:nvPr/>
        </p:nvSpPr>
        <p:spPr>
          <a:xfrm>
            <a:off x="2354729" y="4309257"/>
            <a:ext cx="4434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dirty="0" err="1"/>
              <a:t>Contingency</a:t>
            </a:r>
            <a:r>
              <a:rPr lang="nl-NL" dirty="0"/>
              <a:t> matrices </a:t>
            </a:r>
          </a:p>
          <a:p>
            <a:pPr algn="ctr"/>
            <a:r>
              <a:rPr lang="nl-NL" dirty="0"/>
              <a:t>Labels OCR </a:t>
            </a:r>
            <a:r>
              <a:rPr lang="nl-NL" dirty="0" err="1"/>
              <a:t>Models</a:t>
            </a:r>
            <a:r>
              <a:rPr lang="nl-NL" dirty="0"/>
              <a:t> </a:t>
            </a:r>
            <a:r>
              <a:rPr lang="nl-NL" dirty="0" err="1"/>
              <a:t>vs</a:t>
            </a:r>
            <a:r>
              <a:rPr lang="nl-NL" dirty="0"/>
              <a:t> Labels </a:t>
            </a:r>
            <a:r>
              <a:rPr lang="nl-NL" dirty="0" err="1"/>
              <a:t>Annotated</a:t>
            </a:r>
            <a:r>
              <a:rPr lang="nl-NL" dirty="0"/>
              <a:t> </a:t>
            </a:r>
            <a:r>
              <a:rPr lang="nl-NL" dirty="0" err="1"/>
              <a:t>Texts</a:t>
            </a:r>
            <a:endParaRPr lang="nl-NL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499168-9BF7-AA38-C2C0-92663AF073A9}"/>
              </a:ext>
            </a:extLst>
          </p:cNvPr>
          <p:cNvSpPr txBox="1"/>
          <p:nvPr/>
        </p:nvSpPr>
        <p:spPr>
          <a:xfrm>
            <a:off x="2442999" y="2175024"/>
            <a:ext cx="4037116" cy="923330"/>
          </a:xfrm>
          <a:prstGeom prst="rect">
            <a:avLst/>
          </a:prstGeom>
          <a:gradFill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/>
              <a:t>Using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McNemar-Bowkers</a:t>
            </a:r>
            <a:r>
              <a:rPr lang="nl-NL" dirty="0"/>
              <a:t> test, no </a:t>
            </a:r>
            <a:r>
              <a:rPr lang="nl-NL" dirty="0" err="1"/>
              <a:t>evidence</a:t>
            </a:r>
            <a:r>
              <a:rPr lang="nl-NL" dirty="0"/>
              <a:t> of </a:t>
            </a:r>
            <a:r>
              <a:rPr lang="nl-NL" dirty="0" err="1"/>
              <a:t>signficant</a:t>
            </a:r>
            <a:r>
              <a:rPr lang="nl-NL" dirty="0"/>
              <a:t> </a:t>
            </a:r>
            <a:r>
              <a:rPr lang="nl-NL" dirty="0" err="1"/>
              <a:t>differences</a:t>
            </a:r>
            <a:r>
              <a:rPr lang="nl-NL" dirty="0"/>
              <a:t> </a:t>
            </a:r>
            <a:r>
              <a:rPr lang="nl-NL" dirty="0" err="1"/>
              <a:t>could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found on </a:t>
            </a:r>
            <a:r>
              <a:rPr lang="nl-NL" dirty="0" err="1"/>
              <a:t>either</a:t>
            </a:r>
            <a:r>
              <a:rPr lang="nl-NL" dirty="0"/>
              <a:t> </a:t>
            </a:r>
            <a:r>
              <a:rPr lang="nl-NL" dirty="0" err="1"/>
              <a:t>contingency</a:t>
            </a:r>
            <a:r>
              <a:rPr lang="nl-NL" dirty="0"/>
              <a:t> matrices!</a:t>
            </a:r>
          </a:p>
        </p:txBody>
      </p:sp>
    </p:spTree>
    <p:extLst>
      <p:ext uri="{BB962C8B-B14F-4D97-AF65-F5344CB8AC3E}">
        <p14:creationId xmlns:p14="http://schemas.microsoft.com/office/powerpoint/2010/main" val="36498258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6D22F-CC17-400D-223E-AA5EC0838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FC6DBBE-1278-958D-70F2-F9557B467D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28</a:t>
            </a:fld>
            <a:endParaRPr lang="nl-NL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2DFA24-A494-CC04-4ECD-0E822FBFFF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/>
              <a:t>Class </a:t>
            </a:r>
            <a:r>
              <a:rPr lang="nl-NL" dirty="0" err="1"/>
              <a:t>distribution</a:t>
            </a:r>
            <a:r>
              <a:rPr lang="nl-NL" dirty="0"/>
              <a:t> </a:t>
            </a:r>
            <a:r>
              <a:rPr lang="nl-NL" dirty="0" err="1"/>
              <a:t>vs</a:t>
            </a:r>
            <a:r>
              <a:rPr lang="nl-NL" dirty="0"/>
              <a:t> “</a:t>
            </a:r>
            <a:r>
              <a:rPr lang="nl-NL" dirty="0" err="1"/>
              <a:t>ground</a:t>
            </a:r>
            <a:r>
              <a:rPr lang="nl-NL" dirty="0"/>
              <a:t> </a:t>
            </a:r>
            <a:r>
              <a:rPr lang="nl-NL" dirty="0" err="1"/>
              <a:t>truth</a:t>
            </a:r>
            <a:r>
              <a:rPr lang="nl-NL" dirty="0"/>
              <a:t> labels”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35651D-4054-896E-9C70-4EF6A35C1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4841" y="960383"/>
            <a:ext cx="3886200" cy="29167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8B93498-F341-142D-F1A3-D67CA1588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59" y="971550"/>
            <a:ext cx="3886200" cy="29167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B213592-4ED1-5E02-BCFB-AF9FE50D0C14}"/>
              </a:ext>
            </a:extLst>
          </p:cNvPr>
          <p:cNvSpPr txBox="1"/>
          <p:nvPr/>
        </p:nvSpPr>
        <p:spPr>
          <a:xfrm>
            <a:off x="2161856" y="4183117"/>
            <a:ext cx="45459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dirty="0" err="1"/>
              <a:t>To</a:t>
            </a:r>
            <a:r>
              <a:rPr lang="nl-NL" dirty="0"/>
              <a:t> show </a:t>
            </a:r>
            <a:r>
              <a:rPr lang="nl-NL" dirty="0" err="1"/>
              <a:t>differences</a:t>
            </a:r>
            <a:r>
              <a:rPr lang="nl-NL" dirty="0"/>
              <a:t> </a:t>
            </a:r>
            <a:r>
              <a:rPr lang="nl-NL" dirty="0" err="1"/>
              <a:t>between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OCR </a:t>
            </a:r>
            <a:r>
              <a:rPr lang="nl-NL" dirty="0" err="1"/>
              <a:t>models</a:t>
            </a:r>
            <a:r>
              <a:rPr lang="nl-NL" dirty="0"/>
              <a:t>:</a:t>
            </a:r>
            <a:br>
              <a:rPr lang="nl-NL" dirty="0"/>
            </a:br>
            <a:r>
              <a:rPr lang="nl-NL" dirty="0" err="1"/>
              <a:t>Contingency</a:t>
            </a:r>
            <a:r>
              <a:rPr lang="nl-NL" dirty="0"/>
              <a:t> matrices (Log </a:t>
            </a:r>
            <a:r>
              <a:rPr lang="nl-NL" dirty="0" err="1"/>
              <a:t>scale</a:t>
            </a:r>
            <a:r>
              <a:rPr lang="nl-NL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91527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62F37F-843C-75BE-0E55-4F1A3F50C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>
                <a:solidFill>
                  <a:schemeClr val="bg1"/>
                </a:solidFill>
              </a:rPr>
              <a:pPr algn="ctr"/>
              <a:t>29</a:t>
            </a:fld>
            <a:endParaRPr lang="nl-NL" sz="1200" dirty="0">
              <a:solidFill>
                <a:schemeClr val="bg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ACCAB11-5812-B992-68F6-7F0C108A2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Conclusion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91421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946A3-7FD6-62A7-A1E0-D3DF2FD8C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0566C3-BF7B-25D7-7CBC-8857BA38F6E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1295400" y="1200150"/>
            <a:ext cx="6343072" cy="31242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E2E72ED-B197-7C5D-60B8-680B8B2318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3</a:t>
            </a:fld>
            <a:endParaRPr lang="nl-NL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B055F8-51C7-D3AF-C82A-C8FE8FF9BD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/>
              <a:t>Smart </a:t>
            </a:r>
            <a:r>
              <a:rPr lang="nl-NL" dirty="0" err="1"/>
              <a:t>Surveys</a:t>
            </a:r>
            <a:r>
              <a:rPr lang="nl-NL" dirty="0"/>
              <a:t>: A Case </a:t>
            </a:r>
            <a:r>
              <a:rPr lang="nl-NL" dirty="0" err="1"/>
              <a:t>Study</a:t>
            </a:r>
            <a:r>
              <a:rPr lang="nl-NL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61EDEB-7395-3B99-84B9-98D098AA40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664"/>
          <a:stretch/>
        </p:blipFill>
        <p:spPr>
          <a:xfrm>
            <a:off x="6254588" y="1424088"/>
            <a:ext cx="2130121" cy="3060882"/>
          </a:xfrm>
          <a:prstGeom prst="rect">
            <a:avLst/>
          </a:prstGeom>
        </p:spPr>
      </p:pic>
      <p:pic>
        <p:nvPicPr>
          <p:cNvPr id="7" name="Picture 2" descr="Tips for Scanning your Receipts Using your Smartphone | SparkReceipt">
            <a:extLst>
              <a:ext uri="{FF2B5EF4-FFF2-40B4-BE49-F238E27FC236}">
                <a16:creationId xmlns:a16="http://schemas.microsoft.com/office/drawing/2014/main" id="{8511BBBB-FD13-DBEA-6C05-25C663E148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24"/>
          <a:stretch/>
        </p:blipFill>
        <p:spPr bwMode="auto">
          <a:xfrm>
            <a:off x="1828800" y="1379098"/>
            <a:ext cx="4425788" cy="267632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E83DBF7-5C5B-EFB9-DB60-35F91FCBA43B}"/>
              </a:ext>
            </a:extLst>
          </p:cNvPr>
          <p:cNvSpPr txBox="1"/>
          <p:nvPr/>
        </p:nvSpPr>
        <p:spPr>
          <a:xfrm>
            <a:off x="2783365" y="4471802"/>
            <a:ext cx="3001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tx1">
                    <a:alpha val="39880"/>
                  </a:schemeClr>
                </a:solidFill>
              </a:rPr>
              <a:t>The Household Budget Survey</a:t>
            </a:r>
          </a:p>
        </p:txBody>
      </p:sp>
    </p:spTree>
    <p:extLst>
      <p:ext uri="{BB962C8B-B14F-4D97-AF65-F5344CB8AC3E}">
        <p14:creationId xmlns:p14="http://schemas.microsoft.com/office/powerpoint/2010/main" val="4426947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C84B38-BB09-C64B-E874-35FBCB0AB0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30</a:t>
            </a:fld>
            <a:endParaRPr lang="nl-NL" sz="1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287B06-7B1E-4702-E585-0ABBF43BC58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In </a:t>
            </a:r>
            <a:r>
              <a:rPr lang="nl-NL" dirty="0" err="1"/>
              <a:t>this</a:t>
            </a:r>
            <a:r>
              <a:rPr lang="nl-NL" dirty="0"/>
              <a:t> </a:t>
            </a:r>
            <a:r>
              <a:rPr lang="nl-NL" dirty="0" err="1"/>
              <a:t>use</a:t>
            </a:r>
            <a:r>
              <a:rPr lang="nl-NL" dirty="0"/>
              <a:t> case: </a:t>
            </a:r>
            <a:r>
              <a:rPr lang="nl-NL" dirty="0" err="1"/>
              <a:t>despite</a:t>
            </a:r>
            <a:r>
              <a:rPr lang="nl-NL" dirty="0"/>
              <a:t> significant </a:t>
            </a:r>
            <a:r>
              <a:rPr lang="nl-NL" dirty="0" err="1"/>
              <a:t>differences</a:t>
            </a:r>
            <a:r>
              <a:rPr lang="nl-NL" dirty="0"/>
              <a:t> in </a:t>
            </a:r>
            <a:r>
              <a:rPr lang="nl-NL" dirty="0" err="1"/>
              <a:t>measurement</a:t>
            </a:r>
            <a:r>
              <a:rPr lang="nl-NL" dirty="0"/>
              <a:t> error (OCR </a:t>
            </a:r>
            <a:r>
              <a:rPr lang="nl-NL" dirty="0" err="1"/>
              <a:t>quality</a:t>
            </a:r>
            <a:r>
              <a:rPr lang="nl-NL" dirty="0"/>
              <a:t> </a:t>
            </a:r>
            <a:r>
              <a:rPr lang="nl-NL" dirty="0" err="1"/>
              <a:t>between</a:t>
            </a:r>
            <a:r>
              <a:rPr lang="nl-NL" dirty="0"/>
              <a:t> </a:t>
            </a:r>
            <a:r>
              <a:rPr lang="nl-NL" dirty="0" err="1"/>
              <a:t>methods</a:t>
            </a:r>
            <a:r>
              <a:rPr lang="nl-NL" dirty="0"/>
              <a:t>)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subsequently</a:t>
            </a:r>
            <a:r>
              <a:rPr lang="nl-NL" dirty="0"/>
              <a:t> in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coding</a:t>
            </a:r>
            <a:r>
              <a:rPr lang="nl-NL" dirty="0"/>
              <a:t> </a:t>
            </a:r>
            <a:r>
              <a:rPr lang="nl-NL" dirty="0" err="1"/>
              <a:t>accuracy</a:t>
            </a:r>
            <a:r>
              <a:rPr lang="nl-NL" dirty="0"/>
              <a:t>, </a:t>
            </a:r>
            <a:br>
              <a:rPr lang="nl-NL" dirty="0"/>
            </a:br>
            <a:r>
              <a:rPr lang="nl-NL" dirty="0"/>
              <a:t>no significant </a:t>
            </a:r>
            <a:r>
              <a:rPr lang="nl-NL" dirty="0" err="1"/>
              <a:t>difference</a:t>
            </a:r>
            <a:r>
              <a:rPr lang="nl-NL" dirty="0"/>
              <a:t> </a:t>
            </a:r>
            <a:r>
              <a:rPr lang="nl-NL" dirty="0" err="1"/>
              <a:t>could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found in </a:t>
            </a:r>
            <a:r>
              <a:rPr lang="nl-NL" dirty="0" err="1"/>
              <a:t>the</a:t>
            </a:r>
            <a:r>
              <a:rPr lang="nl-NL" dirty="0"/>
              <a:t> class </a:t>
            </a:r>
            <a:r>
              <a:rPr lang="nl-NL" dirty="0" err="1"/>
              <a:t>distributions</a:t>
            </a:r>
            <a:r>
              <a:rPr lang="nl-NL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what</a:t>
            </a:r>
            <a:r>
              <a:rPr lang="nl-NL" dirty="0"/>
              <a:t> </a:t>
            </a:r>
            <a:r>
              <a:rPr lang="nl-NL" dirty="0" err="1"/>
              <a:t>extent</a:t>
            </a:r>
            <a:r>
              <a:rPr lang="nl-NL" dirty="0"/>
              <a:t> does </a:t>
            </a:r>
            <a:r>
              <a:rPr lang="nl-NL" dirty="0" err="1"/>
              <a:t>optimizing</a:t>
            </a:r>
            <a:r>
              <a:rPr lang="nl-NL" dirty="0"/>
              <a:t> OCR </a:t>
            </a:r>
            <a:r>
              <a:rPr lang="nl-NL" dirty="0" err="1"/>
              <a:t>accuracy</a:t>
            </a:r>
            <a:r>
              <a:rPr lang="nl-NL" dirty="0"/>
              <a:t> benefit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coding</a:t>
            </a:r>
            <a:r>
              <a:rPr lang="nl-NL" dirty="0"/>
              <a:t> error?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D99382-8D40-7E75-B250-4E9C85A9FB9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 err="1"/>
              <a:t>Conclusion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44262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CBA5E7-1899-63B4-E7CD-E0B18BF2C4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4</a:t>
            </a:fld>
            <a:endParaRPr lang="nl-NL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B279FF-DA77-A4A1-C6A3-90D48571FD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 err="1"/>
              <a:t>Needs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processed</a:t>
            </a:r>
            <a:r>
              <a:rPr lang="nl-NL" dirty="0"/>
              <a:t> </a:t>
            </a:r>
            <a:r>
              <a:rPr lang="nl-NL" dirty="0" err="1"/>
              <a:t>into</a:t>
            </a:r>
            <a:r>
              <a:rPr lang="nl-NL" dirty="0"/>
              <a:t> </a:t>
            </a:r>
            <a:r>
              <a:rPr lang="nl-NL" dirty="0" err="1"/>
              <a:t>usable</a:t>
            </a:r>
            <a:r>
              <a:rPr lang="nl-NL" dirty="0"/>
              <a:t> data</a:t>
            </a:r>
          </a:p>
        </p:txBody>
      </p:sp>
      <p:pic>
        <p:nvPicPr>
          <p:cNvPr id="5" name="Picture 2" descr="Hoe maak je een volledige kassabon? | Mijnwebwinkel.">
            <a:hlinkClick r:id="rId2"/>
            <a:extLst>
              <a:ext uri="{FF2B5EF4-FFF2-40B4-BE49-F238E27FC236}">
                <a16:creationId xmlns:a16="http://schemas.microsoft.com/office/drawing/2014/main" id="{77AC5DA5-005A-CBB7-B432-C9B4558CC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60" y="1314681"/>
            <a:ext cx="1715254" cy="176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Logo op kassabon toevoegen of wijzigen">
            <a:extLst>
              <a:ext uri="{FF2B5EF4-FFF2-40B4-BE49-F238E27FC236}">
                <a16:creationId xmlns:a16="http://schemas.microsoft.com/office/drawing/2014/main" id="{22AC6478-A82E-3F90-50AF-9FEEE821B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498" y="1610564"/>
            <a:ext cx="1455494" cy="1940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1" descr="Kassabon - Wikikids">
            <a:extLst>
              <a:ext uri="{FF2B5EF4-FFF2-40B4-BE49-F238E27FC236}">
                <a16:creationId xmlns:a16="http://schemas.microsoft.com/office/drawing/2014/main" id="{E2BBE094-241A-AA8B-B6AC-25BB19809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86" y="2040026"/>
            <a:ext cx="1455494" cy="1940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3" descr="Logo op kassabon toevoegen of wijzigen">
            <a:extLst>
              <a:ext uri="{FF2B5EF4-FFF2-40B4-BE49-F238E27FC236}">
                <a16:creationId xmlns:a16="http://schemas.microsoft.com/office/drawing/2014/main" id="{CA435CDB-A9BD-8418-8704-4DF230C04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727" y="2580893"/>
            <a:ext cx="1208732" cy="1611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ight Arrow 8">
            <a:extLst>
              <a:ext uri="{FF2B5EF4-FFF2-40B4-BE49-F238E27FC236}">
                <a16:creationId xmlns:a16="http://schemas.microsoft.com/office/drawing/2014/main" id="{8127A196-D032-81D1-C074-1F999A32985D}"/>
              </a:ext>
            </a:extLst>
          </p:cNvPr>
          <p:cNvSpPr/>
          <p:nvPr/>
        </p:nvSpPr>
        <p:spPr>
          <a:xfrm>
            <a:off x="3474389" y="2162190"/>
            <a:ext cx="1296144" cy="43204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Picture 15" descr="Food Product Cost &amp; Pricing Spreadsheet - UK 30 Recipes — Small Food  Business">
            <a:extLst>
              <a:ext uri="{FF2B5EF4-FFF2-40B4-BE49-F238E27FC236}">
                <a16:creationId xmlns:a16="http://schemas.microsoft.com/office/drawing/2014/main" id="{0C5C5D26-86E8-733D-CCEA-A4C8EF6AEE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48" r="52085"/>
          <a:stretch/>
        </p:blipFill>
        <p:spPr bwMode="auto">
          <a:xfrm>
            <a:off x="5179732" y="1622615"/>
            <a:ext cx="2907690" cy="1511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482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C99D2-B075-7C7A-E71D-6E2171AD8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5D01C9-0F7D-480D-029D-6260726AF7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5</a:t>
            </a:fld>
            <a:endParaRPr lang="nl-NL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18120-8199-46C2-2A60-181329D9C9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Processing steps: from Receipts to Data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FA5A72-B382-E9A8-B574-C03A8366230C}"/>
              </a:ext>
            </a:extLst>
          </p:cNvPr>
          <p:cNvSpPr/>
          <p:nvPr/>
        </p:nvSpPr>
        <p:spPr>
          <a:xfrm>
            <a:off x="2061842" y="1818364"/>
            <a:ext cx="18288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 Capture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2D4B2B2-30BE-1A12-0CB0-F62D8775CDBE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3890642" y="2275564"/>
            <a:ext cx="3644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Bonnetje: &quot;Ik ga de supermarkten af voor de beste aanbiedingen ...">
            <a:extLst>
              <a:ext uri="{FF2B5EF4-FFF2-40B4-BE49-F238E27FC236}">
                <a16:creationId xmlns:a16="http://schemas.microsoft.com/office/drawing/2014/main" id="{3285C757-0314-1295-8BA7-2799999D0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76" y="1332589"/>
            <a:ext cx="1171152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17F0482-AC00-C809-A3B8-4CDCFCDFCF76}"/>
              </a:ext>
            </a:extLst>
          </p:cNvPr>
          <p:cNvCxnSpPr>
            <a:cxnSpLocks/>
            <a:stCxn id="6146" idx="3"/>
          </p:cNvCxnSpPr>
          <p:nvPr/>
        </p:nvCxnSpPr>
        <p:spPr>
          <a:xfrm flipV="1">
            <a:off x="1541228" y="2262478"/>
            <a:ext cx="470792" cy="130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0849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531E0-26BE-BA78-0A13-489265500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D9FA75-5871-8BB4-69BD-1AE8D20D7D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6</a:t>
            </a:fld>
            <a:endParaRPr lang="nl-NL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60FF0E-51D0-83C0-D1B6-3E416C915A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Processing steps: from Receipts to Data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44DFB7-3ADB-FBFB-324C-AF69C4575BCE}"/>
              </a:ext>
            </a:extLst>
          </p:cNvPr>
          <p:cNvSpPr/>
          <p:nvPr/>
        </p:nvSpPr>
        <p:spPr>
          <a:xfrm>
            <a:off x="2061842" y="1818364"/>
            <a:ext cx="18288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 Capture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13A1BDE-7CD6-5B1F-42D1-A574874EB138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3890642" y="2275564"/>
            <a:ext cx="3644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Bonnetje: &quot;Ik ga de supermarkten af voor de beste aanbiedingen ...">
            <a:extLst>
              <a:ext uri="{FF2B5EF4-FFF2-40B4-BE49-F238E27FC236}">
                <a16:creationId xmlns:a16="http://schemas.microsoft.com/office/drawing/2014/main" id="{1F4D9369-45D4-518D-7CDB-F136CB612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76" y="1332589"/>
            <a:ext cx="1171152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65293D5-17C6-F3D0-CDA6-397CBFA573F5}"/>
              </a:ext>
            </a:extLst>
          </p:cNvPr>
          <p:cNvCxnSpPr>
            <a:cxnSpLocks/>
            <a:stCxn id="6146" idx="3"/>
          </p:cNvCxnSpPr>
          <p:nvPr/>
        </p:nvCxnSpPr>
        <p:spPr>
          <a:xfrm flipV="1">
            <a:off x="1541228" y="2262478"/>
            <a:ext cx="470792" cy="130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1C01BC10-44BD-77D4-9723-8AB62EE49FC3}"/>
              </a:ext>
            </a:extLst>
          </p:cNvPr>
          <p:cNvGraphicFramePr>
            <a:graphicFrameLocks noGrp="1"/>
          </p:cNvGraphicFramePr>
          <p:nvPr/>
        </p:nvGraphicFramePr>
        <p:xfrm>
          <a:off x="2426277" y="2852390"/>
          <a:ext cx="3215860" cy="1788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7930">
                  <a:extLst>
                    <a:ext uri="{9D8B030D-6E8A-4147-A177-3AD203B41FA5}">
                      <a16:colId xmlns:a16="http://schemas.microsoft.com/office/drawing/2014/main" val="568101121"/>
                    </a:ext>
                  </a:extLst>
                </a:gridCol>
                <a:gridCol w="1607930">
                  <a:extLst>
                    <a:ext uri="{9D8B030D-6E8A-4147-A177-3AD203B41FA5}">
                      <a16:colId xmlns:a16="http://schemas.microsoft.com/office/drawing/2014/main" val="3728273134"/>
                    </a:ext>
                  </a:extLst>
                </a:gridCol>
              </a:tblGrid>
              <a:tr h="492593">
                <a:tc>
                  <a:txBody>
                    <a:bodyPr/>
                    <a:lstStyle/>
                    <a:p>
                      <a:r>
                        <a:rPr lang="en-US" dirty="0"/>
                        <a:t>Product 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6592028"/>
                  </a:ext>
                </a:extLst>
              </a:tr>
              <a:tr h="281482">
                <a:tc>
                  <a:txBody>
                    <a:bodyPr/>
                    <a:lstStyle/>
                    <a:p>
                      <a:r>
                        <a:rPr lang="en-US" dirty="0"/>
                        <a:t>river cola 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418207"/>
                  </a:ext>
                </a:extLst>
              </a:tr>
              <a:tr h="416401">
                <a:tc>
                  <a:txBody>
                    <a:bodyPr/>
                    <a:lstStyle/>
                    <a:p>
                      <a:r>
                        <a:rPr lang="en-US" dirty="0" err="1"/>
                        <a:t>aardappelen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542249"/>
                  </a:ext>
                </a:extLst>
              </a:tr>
              <a:tr h="281482"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6374619"/>
                  </a:ext>
                </a:extLst>
              </a:tr>
            </a:tbl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7A70782-9169-DF1C-7A33-23FB0C09795F}"/>
              </a:ext>
            </a:extLst>
          </p:cNvPr>
          <p:cNvCxnSpPr>
            <a:cxnSpLocks/>
            <a:endCxn id="28" idx="0"/>
          </p:cNvCxnSpPr>
          <p:nvPr/>
        </p:nvCxnSpPr>
        <p:spPr>
          <a:xfrm>
            <a:off x="4034207" y="2262478"/>
            <a:ext cx="0" cy="58991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D7B6707-BE4D-3923-FD7A-6234D0ADF522}"/>
              </a:ext>
            </a:extLst>
          </p:cNvPr>
          <p:cNvSpPr txBox="1"/>
          <p:nvPr/>
        </p:nvSpPr>
        <p:spPr>
          <a:xfrm>
            <a:off x="1835696" y="4685586"/>
            <a:ext cx="5284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The </a:t>
            </a:r>
            <a:r>
              <a:rPr lang="nl-NL" dirty="0" err="1"/>
              <a:t>text</a:t>
            </a:r>
            <a:r>
              <a:rPr lang="nl-NL" dirty="0"/>
              <a:t> is </a:t>
            </a:r>
            <a:r>
              <a:rPr lang="nl-NL" dirty="0" err="1"/>
              <a:t>formatted</a:t>
            </a:r>
            <a:r>
              <a:rPr lang="nl-NL" dirty="0"/>
              <a:t>,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products</a:t>
            </a:r>
            <a:r>
              <a:rPr lang="nl-NL" dirty="0"/>
              <a:t> are </a:t>
            </a:r>
            <a:r>
              <a:rPr lang="nl-NL" dirty="0" err="1"/>
              <a:t>recognized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377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27AC0-B439-28F6-ED75-F648C4D6E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A4D16D-0499-4CC6-1CAB-02F7B67EEF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7</a:t>
            </a:fld>
            <a:endParaRPr lang="nl-NL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49AE28-779A-68A1-13CE-318E298BA1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Processing steps: from Receipts to Data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D15E4A-9929-5333-C989-839A7B47C4DC}"/>
              </a:ext>
            </a:extLst>
          </p:cNvPr>
          <p:cNvSpPr/>
          <p:nvPr/>
        </p:nvSpPr>
        <p:spPr>
          <a:xfrm>
            <a:off x="2061842" y="1818364"/>
            <a:ext cx="18288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 Capture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FFD079-E798-233D-3394-9F615BF8BEBB}"/>
              </a:ext>
            </a:extLst>
          </p:cNvPr>
          <p:cNvSpPr/>
          <p:nvPr/>
        </p:nvSpPr>
        <p:spPr>
          <a:xfrm>
            <a:off x="4255077" y="1818364"/>
            <a:ext cx="18288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Product classification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874F296-0E9C-BFA2-662A-20BFDAE428D5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3890642" y="2275564"/>
            <a:ext cx="3644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Bonnetje: &quot;Ik ga de supermarkten af voor de beste aanbiedingen ...">
            <a:extLst>
              <a:ext uri="{FF2B5EF4-FFF2-40B4-BE49-F238E27FC236}">
                <a16:creationId xmlns:a16="http://schemas.microsoft.com/office/drawing/2014/main" id="{2E8026CC-57EC-0CC5-C33C-D11329CFF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76" y="1332589"/>
            <a:ext cx="1171152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7D3A22B-3E47-8483-B2E1-6EF5667DD923}"/>
              </a:ext>
            </a:extLst>
          </p:cNvPr>
          <p:cNvCxnSpPr>
            <a:cxnSpLocks/>
            <a:stCxn id="6146" idx="3"/>
          </p:cNvCxnSpPr>
          <p:nvPr/>
        </p:nvCxnSpPr>
        <p:spPr>
          <a:xfrm flipV="1">
            <a:off x="1541228" y="2262478"/>
            <a:ext cx="470792" cy="130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85AA1AA-995D-B9DE-D354-7D3E2882A199}"/>
              </a:ext>
            </a:extLst>
          </p:cNvPr>
          <p:cNvCxnSpPr>
            <a:cxnSpLocks/>
          </p:cNvCxnSpPr>
          <p:nvPr/>
        </p:nvCxnSpPr>
        <p:spPr>
          <a:xfrm>
            <a:off x="5901659" y="2248184"/>
            <a:ext cx="73218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0D9AA48-6720-F3CC-F774-C68520B01D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136323"/>
              </p:ext>
            </p:extLst>
          </p:nvPr>
        </p:nvGraphicFramePr>
        <p:xfrm>
          <a:off x="2426277" y="2852390"/>
          <a:ext cx="1607930" cy="1788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7930">
                  <a:extLst>
                    <a:ext uri="{9D8B030D-6E8A-4147-A177-3AD203B41FA5}">
                      <a16:colId xmlns:a16="http://schemas.microsoft.com/office/drawing/2014/main" val="568101121"/>
                    </a:ext>
                  </a:extLst>
                </a:gridCol>
              </a:tblGrid>
              <a:tr h="492593">
                <a:tc>
                  <a:txBody>
                    <a:bodyPr/>
                    <a:lstStyle/>
                    <a:p>
                      <a:r>
                        <a:rPr lang="en-US" dirty="0"/>
                        <a:t>Product 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6592028"/>
                  </a:ext>
                </a:extLst>
              </a:tr>
              <a:tr h="281482">
                <a:tc>
                  <a:txBody>
                    <a:bodyPr/>
                    <a:lstStyle/>
                    <a:p>
                      <a:r>
                        <a:rPr lang="en-US" dirty="0"/>
                        <a:t>river cola 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418207"/>
                  </a:ext>
                </a:extLst>
              </a:tr>
              <a:tr h="416401">
                <a:tc>
                  <a:txBody>
                    <a:bodyPr/>
                    <a:lstStyle/>
                    <a:p>
                      <a:r>
                        <a:rPr lang="en-US" dirty="0" err="1"/>
                        <a:t>aardappelen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54224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6374619"/>
                  </a:ext>
                </a:extLst>
              </a:tr>
            </a:tbl>
          </a:graphicData>
        </a:graphic>
      </p:graphicFrame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69D04B1-5490-61C2-FB7C-69F313CF1361}"/>
              </a:ext>
            </a:extLst>
          </p:cNvPr>
          <p:cNvCxnSpPr>
            <a:cxnSpLocks/>
            <a:endCxn id="11" idx="0"/>
          </p:cNvCxnSpPr>
          <p:nvPr/>
        </p:nvCxnSpPr>
        <p:spPr>
          <a:xfrm flipH="1">
            <a:off x="3230242" y="2262478"/>
            <a:ext cx="803965" cy="58991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1933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09B61-9D3C-8A32-01F7-D2B174E77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19BFFD1-580F-12F3-AD50-E0FAAE2AF6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8</a:t>
            </a:fld>
            <a:endParaRPr lang="nl-NL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7B1908-6396-675A-A997-EC0BF23AEF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Processing steps: from Receipts to Data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3A8A95-92F5-B682-D825-271B038DF0BD}"/>
              </a:ext>
            </a:extLst>
          </p:cNvPr>
          <p:cNvSpPr/>
          <p:nvPr/>
        </p:nvSpPr>
        <p:spPr>
          <a:xfrm>
            <a:off x="2061842" y="1818364"/>
            <a:ext cx="18288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 Capture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6D510A-E67C-CE29-0393-98A913E334A7}"/>
              </a:ext>
            </a:extLst>
          </p:cNvPr>
          <p:cNvSpPr/>
          <p:nvPr/>
        </p:nvSpPr>
        <p:spPr>
          <a:xfrm>
            <a:off x="4255077" y="1818364"/>
            <a:ext cx="18288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Product classification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2768082-9C4F-8D27-378E-715F099F1B26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3890642" y="2275564"/>
            <a:ext cx="3644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Bonnetje: &quot;Ik ga de supermarkten af voor de beste aanbiedingen ...">
            <a:extLst>
              <a:ext uri="{FF2B5EF4-FFF2-40B4-BE49-F238E27FC236}">
                <a16:creationId xmlns:a16="http://schemas.microsoft.com/office/drawing/2014/main" id="{D221A518-0335-2AC8-29CC-9EE7D30EE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76" y="1332589"/>
            <a:ext cx="1171152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D002F0F-1906-8A0A-FBF1-9FFFD65E8B0A}"/>
              </a:ext>
            </a:extLst>
          </p:cNvPr>
          <p:cNvCxnSpPr>
            <a:cxnSpLocks/>
            <a:stCxn id="6146" idx="3"/>
          </p:cNvCxnSpPr>
          <p:nvPr/>
        </p:nvCxnSpPr>
        <p:spPr>
          <a:xfrm flipV="1">
            <a:off x="1541228" y="2262478"/>
            <a:ext cx="470792" cy="130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884A258-CCAD-66AE-B819-08F667C8A6B1}"/>
              </a:ext>
            </a:extLst>
          </p:cNvPr>
          <p:cNvCxnSpPr>
            <a:cxnSpLocks/>
          </p:cNvCxnSpPr>
          <p:nvPr/>
        </p:nvCxnSpPr>
        <p:spPr>
          <a:xfrm>
            <a:off x="5901659" y="2248184"/>
            <a:ext cx="73218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4EF442B-D72C-1C85-025C-E0A01DE06D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7225298"/>
              </p:ext>
            </p:extLst>
          </p:nvPr>
        </p:nvGraphicFramePr>
        <p:xfrm>
          <a:off x="3733800" y="2903320"/>
          <a:ext cx="3215860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7930">
                  <a:extLst>
                    <a:ext uri="{9D8B030D-6E8A-4147-A177-3AD203B41FA5}">
                      <a16:colId xmlns:a16="http://schemas.microsoft.com/office/drawing/2014/main" val="568101121"/>
                    </a:ext>
                  </a:extLst>
                </a:gridCol>
                <a:gridCol w="1607930">
                  <a:extLst>
                    <a:ext uri="{9D8B030D-6E8A-4147-A177-3AD203B41FA5}">
                      <a16:colId xmlns:a16="http://schemas.microsoft.com/office/drawing/2014/main" val="4176744716"/>
                    </a:ext>
                  </a:extLst>
                </a:gridCol>
              </a:tblGrid>
              <a:tr h="455477">
                <a:tc>
                  <a:txBody>
                    <a:bodyPr/>
                    <a:lstStyle/>
                    <a:p>
                      <a:r>
                        <a:rPr lang="en-US" dirty="0"/>
                        <a:t>Product 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Product category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6592028"/>
                  </a:ext>
                </a:extLst>
              </a:tr>
              <a:tr h="320985">
                <a:tc>
                  <a:txBody>
                    <a:bodyPr/>
                    <a:lstStyle/>
                    <a:p>
                      <a:r>
                        <a:rPr lang="en-US" dirty="0"/>
                        <a:t>river cola 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12112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418207"/>
                  </a:ext>
                </a:extLst>
              </a:tr>
              <a:tr h="455477">
                <a:tc>
                  <a:txBody>
                    <a:bodyPr/>
                    <a:lstStyle/>
                    <a:p>
                      <a:r>
                        <a:rPr lang="en-US" dirty="0"/>
                        <a:t>10kg </a:t>
                      </a:r>
                      <a:r>
                        <a:rPr lang="en-US" dirty="0" err="1"/>
                        <a:t>aardappelen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11524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542249"/>
                  </a:ext>
                </a:extLst>
              </a:tr>
              <a:tr h="260273"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6374619"/>
                  </a:ext>
                </a:extLst>
              </a:tr>
            </a:tbl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F8CE50-2FF6-EF2E-D19D-7C02FF61FF78}"/>
              </a:ext>
            </a:extLst>
          </p:cNvPr>
          <p:cNvCxnSpPr>
            <a:cxnSpLocks/>
          </p:cNvCxnSpPr>
          <p:nvPr/>
        </p:nvCxnSpPr>
        <p:spPr>
          <a:xfrm>
            <a:off x="6300192" y="2278025"/>
            <a:ext cx="0" cy="589911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867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4AED4-018D-5102-918F-94B6669EB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DB473E-671F-8737-6C20-388AA79521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9</a:t>
            </a:fld>
            <a:endParaRPr lang="nl-NL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63CB15-1F29-6DDA-A894-0733AAD75C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 err="1"/>
              <a:t>Introduction</a:t>
            </a:r>
            <a:r>
              <a:rPr lang="nl-NL" dirty="0"/>
              <a:t>: Smart </a:t>
            </a:r>
            <a:r>
              <a:rPr lang="nl-NL" dirty="0" err="1"/>
              <a:t>Surveys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Scanning</a:t>
            </a:r>
          </a:p>
        </p:txBody>
      </p:sp>
      <p:pic>
        <p:nvPicPr>
          <p:cNvPr id="5" name="Picture 4" descr="A piece of paper with black text&#10;&#10;AI-generated content may be incorrect.">
            <a:extLst>
              <a:ext uri="{FF2B5EF4-FFF2-40B4-BE49-F238E27FC236}">
                <a16:creationId xmlns:a16="http://schemas.microsoft.com/office/drawing/2014/main" id="{3A04E21D-6E91-1F6A-3B81-CBF5ABCF5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9"/>
          <a:stretch/>
        </p:blipFill>
        <p:spPr>
          <a:xfrm>
            <a:off x="1981200" y="1069091"/>
            <a:ext cx="1752600" cy="3005318"/>
          </a:xfrm>
          <a:prstGeom prst="rect">
            <a:avLst/>
          </a:prstGeom>
        </p:spPr>
      </p:pic>
      <p:pic>
        <p:nvPicPr>
          <p:cNvPr id="7" name="Picture 6" descr="A receipt with numbers and letters&#10;&#10;AI-generated content may be incorrect.">
            <a:extLst>
              <a:ext uri="{FF2B5EF4-FFF2-40B4-BE49-F238E27FC236}">
                <a16:creationId xmlns:a16="http://schemas.microsoft.com/office/drawing/2014/main" id="{839407ED-F950-14B8-4231-56D289A29C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600"/>
          <a:stretch/>
        </p:blipFill>
        <p:spPr>
          <a:xfrm>
            <a:off x="4255480" y="1276570"/>
            <a:ext cx="2614243" cy="25903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2AE3DF-46CE-456D-AA35-3DBE3B544D49}"/>
              </a:ext>
            </a:extLst>
          </p:cNvPr>
          <p:cNvSpPr txBox="1"/>
          <p:nvPr/>
        </p:nvSpPr>
        <p:spPr>
          <a:xfrm>
            <a:off x="2627681" y="4291478"/>
            <a:ext cx="3312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/>
              <a:t>Measurement</a:t>
            </a:r>
            <a:r>
              <a:rPr lang="nl-NL" dirty="0"/>
              <a:t> error in scanning…</a:t>
            </a:r>
          </a:p>
        </p:txBody>
      </p:sp>
    </p:spTree>
    <p:extLst>
      <p:ext uri="{BB962C8B-B14F-4D97-AF65-F5344CB8AC3E}">
        <p14:creationId xmlns:p14="http://schemas.microsoft.com/office/powerpoint/2010/main" val="1127073206"/>
      </p:ext>
    </p:extLst>
  </p:cSld>
  <p:clrMapOvr>
    <a:masterClrMapping/>
  </p:clrMapOvr>
</p:sld>
</file>

<file path=ppt/theme/theme1.xml><?xml version="1.0" encoding="utf-8"?>
<a:theme xmlns:a="http://schemas.openxmlformats.org/drawingml/2006/main" name="CBS indelingen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EDA0DDEB-33AA-B94F-BC1F-67237E45D68D}" vid="{BAA3F039-92F2-234A-856B-F596F925030A}"/>
    </a:ext>
  </a:extLst>
</a:theme>
</file>

<file path=ppt/theme/theme2.xml><?xml version="1.0" encoding="utf-8"?>
<a:theme xmlns:a="http://schemas.openxmlformats.org/drawingml/2006/main" name="Samenwerk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EDA0DDEB-33AA-B94F-BC1F-67237E45D68D}" vid="{E8CC5935-8E43-9F46-8D6C-7F84D149E728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CBS indelingen</Template>
  <TotalTime>2268</TotalTime>
  <Words>756</Words>
  <Application>Microsoft Macintosh PowerPoint</Application>
  <PresentationFormat>On-screen Show (16:9)</PresentationFormat>
  <Paragraphs>206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URWPalladioL</vt:lpstr>
      <vt:lpstr>Arial</vt:lpstr>
      <vt:lpstr>Calibri</vt:lpstr>
      <vt:lpstr>Monaco</vt:lpstr>
      <vt:lpstr>CBS indelingen</vt:lpstr>
      <vt:lpstr>Samenwerking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Measuring Measurement Error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Varying Measurement error on Coding</vt:lpstr>
      <vt:lpstr>PowerPoint Presentation</vt:lpstr>
      <vt:lpstr>PowerPoint Presentation</vt:lpstr>
      <vt:lpstr>Measurement error on the class distribution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Lam, Chris</dc:creator>
  <dc:description>19-1-21: samenwerking slides toegevoegd</dc:description>
  <cp:lastModifiedBy>Lam, Chris</cp:lastModifiedBy>
  <cp:revision>10</cp:revision>
  <dcterms:created xsi:type="dcterms:W3CDTF">2026-06-03T09:24:31Z</dcterms:created>
  <dcterms:modified xsi:type="dcterms:W3CDTF">2026-06-04T23:13:21Z</dcterms:modified>
</cp:coreProperties>
</file>